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Lst>
  <p:sldSz cx="18288000" cy="10287000"/>
  <p:notesSz cx="6858000" cy="9144000"/>
  <p:embeddedFontLst>
    <p:embeddedFont>
      <p:font typeface="Cooper BT Heavy" charset="1" panose="0208090404030B020404"/>
      <p:regular r:id="rId118"/>
    </p:embeddedFont>
    <p:embeddedFont>
      <p:font typeface="TT Hoves" charset="1" panose="02000003020000060003"/>
      <p:regular r:id="rId119"/>
    </p:embeddedFont>
    <p:embeddedFont>
      <p:font typeface="TT Hoves Bold" charset="1" panose="02000003020000060003"/>
      <p:regular r:id="rId120"/>
    </p:embeddedFont>
    <p:embeddedFont>
      <p:font typeface="Open Sans 2 Bold" charset="1" panose="00000000000000000000"/>
      <p:regular r:id="rId121"/>
    </p:embeddedFont>
    <p:embeddedFont>
      <p:font typeface="Open Sans 2" charset="1" panose="00000000000000000000"/>
      <p:regular r:id="rId122"/>
    </p:embeddedFont>
    <p:embeddedFont>
      <p:font typeface="Open Sans 1" charset="1" panose="020B0606030504020204"/>
      <p:regular r:id="rId123"/>
    </p:embeddedFont>
    <p:embeddedFont>
      <p:font typeface="Open Sans 1 Bold" charset="1" panose="020B0806030504020204"/>
      <p:regular r:id="rId124"/>
    </p:embeddedFont>
    <p:embeddedFont>
      <p:font typeface="Cooper BT Bold" charset="1" panose="0208080404030B020404"/>
      <p:regular r:id="rId125"/>
    </p:embeddedFont>
    <p:embeddedFont>
      <p:font typeface="Cooper BT Light" charset="1" panose="0208050304030B020404"/>
      <p:regular r:id="rId126"/>
    </p:embeddedFont>
    <p:embeddedFont>
      <p:font typeface="Open Sans 2 Ultra-Bold" charset="1" panose="00000000000000000000"/>
      <p:regular r:id="rId1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slides/slide111.xml" Type="http://schemas.openxmlformats.org/officeDocument/2006/relationships/slide"/><Relationship Id="rId117" Target="slides/slide112.xml" Type="http://schemas.openxmlformats.org/officeDocument/2006/relationships/slide"/><Relationship Id="rId118" Target="fonts/font118.fntdata" Type="http://schemas.openxmlformats.org/officeDocument/2006/relationships/font"/><Relationship Id="rId119" Target="fonts/font119.fntdata" Type="http://schemas.openxmlformats.org/officeDocument/2006/relationships/font"/><Relationship Id="rId12" Target="slides/slide7.xml" Type="http://schemas.openxmlformats.org/officeDocument/2006/relationships/slide"/><Relationship Id="rId120" Target="fonts/font120.fntdata" Type="http://schemas.openxmlformats.org/officeDocument/2006/relationships/font"/><Relationship Id="rId121" Target="fonts/font121.fntdata" Type="http://schemas.openxmlformats.org/officeDocument/2006/relationships/font"/><Relationship Id="rId122" Target="fonts/font122.fntdata" Type="http://schemas.openxmlformats.org/officeDocument/2006/relationships/font"/><Relationship Id="rId123" Target="fonts/font123.fntdata" Type="http://schemas.openxmlformats.org/officeDocument/2006/relationships/font"/><Relationship Id="rId124" Target="fonts/font124.fntdata" Type="http://schemas.openxmlformats.org/officeDocument/2006/relationships/font"/><Relationship Id="rId125" Target="fonts/font125.fntdata" Type="http://schemas.openxmlformats.org/officeDocument/2006/relationships/font"/><Relationship Id="rId126" Target="fonts/font126.fntdata" Type="http://schemas.openxmlformats.org/officeDocument/2006/relationships/font"/><Relationship Id="rId127" Target="fonts/font127.fntdata" Type="http://schemas.openxmlformats.org/officeDocument/2006/relationships/font"/><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3.png" Type="http://schemas.openxmlformats.org/officeDocument/2006/relationships/image"/><Relationship Id="rId5" Target="../embeddings/oleObject2.bin" Type="http://schemas.openxmlformats.org/officeDocument/2006/relationships/oleObject"/></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71.png" Type="http://schemas.openxmlformats.org/officeDocument/2006/relationships/image"/></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http://localhost:8080" TargetMode="External" Type="http://schemas.openxmlformats.org/officeDocument/2006/relationships/hyperlink"/></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 Id="rId2" Target="https://docs.docker.com/get-docker/" TargetMode="External" Type="http://schemas.openxmlformats.org/officeDocument/2006/relationships/hyperlink"/><Relationship Id="rId3" Target="https://docs.docker.com/compose/install/" TargetMode="External" Type="http://schemas.openxmlformats.org/officeDocument/2006/relationships/hyperlink"/><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2.png" Type="http://schemas.openxmlformats.org/officeDocument/2006/relationships/image"/></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4.png" Type="http://schemas.openxmlformats.org/officeDocument/2006/relationships/image"/><Relationship Id="rId5" Target="../embeddings/oleObject3.bin" Type="http://schemas.openxmlformats.org/officeDocument/2006/relationships/oleObject"/></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9.png" Type="http://schemas.openxmlformats.org/officeDocument/2006/relationships/image"/><Relationship Id="rId5" Target="../embeddings/oleObject4.bin" Type="http://schemas.openxmlformats.org/officeDocument/2006/relationships/oleObjec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0.png" Type="http://schemas.openxmlformats.org/officeDocument/2006/relationships/image"/><Relationship Id="rId5" Target="../embeddings/oleObject5.bin" Type="http://schemas.openxmlformats.org/officeDocument/2006/relationships/oleObjec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4.png" Type="http://schemas.openxmlformats.org/officeDocument/2006/relationships/image"/><Relationship Id="rId5" Target="../embeddings/oleObject6.bin" Type="http://schemas.openxmlformats.org/officeDocument/2006/relationships/oleObjec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7.png" Type="http://schemas.openxmlformats.org/officeDocument/2006/relationships/image"/><Relationship Id="rId5" Target="../embeddings/oleObject7.bin" Type="http://schemas.openxmlformats.org/officeDocument/2006/relationships/oleObjec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9.png" Type="http://schemas.openxmlformats.org/officeDocument/2006/relationships/image"/><Relationship Id="rId5" Target="../embeddings/oleObject8.bin" Type="http://schemas.openxmlformats.org/officeDocument/2006/relationships/oleObjec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2.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3.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5.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6.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7.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8.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0.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0.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1.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2.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3.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4.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5.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6.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7.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7.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8.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9.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0.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1.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2.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3.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5.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6.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7.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8.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9.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0.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embeddings/oleObject1.bin" Type="http://schemas.openxmlformats.org/officeDocument/2006/relationships/oleObject"/></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1.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2.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3.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2.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6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65.pn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65.pn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66.pn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67.pn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68.pn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9.pn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0.png" Type="http://schemas.openxmlformats.org/officeDocument/2006/relationships/image"/></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https://pypi.org/project/pyOpenAnnotate/"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sp>
        <p:nvSpPr>
          <p:cNvPr name="Freeform 2" id="2"/>
          <p:cNvSpPr/>
          <p:nvPr/>
        </p:nvSpPr>
        <p:spPr>
          <a:xfrm flipH="false" flipV="false" rot="0">
            <a:off x="-4480706" y="6582220"/>
            <a:ext cx="7477537" cy="7409559"/>
          </a:xfrm>
          <a:custGeom>
            <a:avLst/>
            <a:gdLst/>
            <a:ahLst/>
            <a:cxnLst/>
            <a:rect r="r" b="b" t="t" l="l"/>
            <a:pathLst>
              <a:path h="7409559" w="7477537">
                <a:moveTo>
                  <a:pt x="0" y="0"/>
                </a:moveTo>
                <a:lnTo>
                  <a:pt x="7477537" y="0"/>
                </a:lnTo>
                <a:lnTo>
                  <a:pt x="7477537" y="7409560"/>
                </a:lnTo>
                <a:lnTo>
                  <a:pt x="0" y="7409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87331" y="-4410929"/>
            <a:ext cx="7477537" cy="7409559"/>
          </a:xfrm>
          <a:custGeom>
            <a:avLst/>
            <a:gdLst/>
            <a:ahLst/>
            <a:cxnLst/>
            <a:rect r="r" b="b" t="t" l="l"/>
            <a:pathLst>
              <a:path h="7409559" w="7477537">
                <a:moveTo>
                  <a:pt x="0" y="0"/>
                </a:moveTo>
                <a:lnTo>
                  <a:pt x="7477538" y="0"/>
                </a:lnTo>
                <a:lnTo>
                  <a:pt x="7477538" y="7409560"/>
                </a:lnTo>
                <a:lnTo>
                  <a:pt x="0" y="7409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59793"/>
            <a:ext cx="7315200" cy="4054579"/>
          </a:xfrm>
          <a:custGeom>
            <a:avLst/>
            <a:gdLst/>
            <a:ahLst/>
            <a:cxnLst/>
            <a:rect r="r" b="b" t="t" l="l"/>
            <a:pathLst>
              <a:path h="4054579" w="7315200">
                <a:moveTo>
                  <a:pt x="0" y="0"/>
                </a:moveTo>
                <a:lnTo>
                  <a:pt x="7315200" y="0"/>
                </a:lnTo>
                <a:lnTo>
                  <a:pt x="7315200" y="4054578"/>
                </a:lnTo>
                <a:lnTo>
                  <a:pt x="0" y="4054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629423" y="3490491"/>
            <a:ext cx="13029155" cy="1645250"/>
          </a:xfrm>
          <a:prstGeom prst="rect">
            <a:avLst/>
          </a:prstGeom>
        </p:spPr>
        <p:txBody>
          <a:bodyPr anchor="t" rtlCol="false" tIns="0" lIns="0" bIns="0" rIns="0">
            <a:spAutoFit/>
          </a:bodyPr>
          <a:lstStyle/>
          <a:p>
            <a:pPr algn="ctr">
              <a:lnSpc>
                <a:spcPts val="11967"/>
              </a:lnSpc>
            </a:pPr>
            <a:r>
              <a:rPr lang="en-US" sz="13008">
                <a:solidFill>
                  <a:srgbClr val="FDDF97"/>
                </a:solidFill>
                <a:latin typeface="Cooper BT Heavy"/>
                <a:ea typeface="Cooper BT Heavy"/>
                <a:cs typeface="Cooper BT Heavy"/>
                <a:sym typeface="Cooper BT Heavy"/>
              </a:rPr>
              <a:t>SEMINAR </a:t>
            </a:r>
          </a:p>
        </p:txBody>
      </p:sp>
      <p:sp>
        <p:nvSpPr>
          <p:cNvPr name="TextBox 6" id="6"/>
          <p:cNvSpPr txBox="true"/>
          <p:nvPr/>
        </p:nvSpPr>
        <p:spPr>
          <a:xfrm rot="0">
            <a:off x="4024557" y="6242789"/>
            <a:ext cx="10238886" cy="896658"/>
          </a:xfrm>
          <a:prstGeom prst="rect">
            <a:avLst/>
          </a:prstGeom>
        </p:spPr>
        <p:txBody>
          <a:bodyPr anchor="t" rtlCol="false" tIns="0" lIns="0" bIns="0" rIns="0">
            <a:spAutoFit/>
          </a:bodyPr>
          <a:lstStyle/>
          <a:p>
            <a:pPr algn="ctr">
              <a:lnSpc>
                <a:spcPts val="7279"/>
              </a:lnSpc>
            </a:pPr>
            <a:r>
              <a:rPr lang="en-US" sz="5199">
                <a:solidFill>
                  <a:srgbClr val="FDDF97"/>
                </a:solidFill>
                <a:latin typeface="TT Hoves"/>
                <a:ea typeface="TT Hoves"/>
                <a:cs typeface="TT Hoves"/>
                <a:sym typeface="TT Hoves"/>
              </a:rPr>
              <a:t>Group 12</a:t>
            </a:r>
          </a:p>
        </p:txBody>
      </p:sp>
      <p:sp>
        <p:nvSpPr>
          <p:cNvPr name="Freeform 7" id="7"/>
          <p:cNvSpPr/>
          <p:nvPr/>
        </p:nvSpPr>
        <p:spPr>
          <a:xfrm flipH="true" flipV="true" rot="0">
            <a:off x="10972800" y="6282690"/>
            <a:ext cx="7315200" cy="4054579"/>
          </a:xfrm>
          <a:custGeom>
            <a:avLst/>
            <a:gdLst/>
            <a:ahLst/>
            <a:cxnLst/>
            <a:rect r="r" b="b" t="t" l="l"/>
            <a:pathLst>
              <a:path h="4054579" w="7315200">
                <a:moveTo>
                  <a:pt x="7315200" y="4054578"/>
                </a:moveTo>
                <a:lnTo>
                  <a:pt x="0" y="4054578"/>
                </a:lnTo>
                <a:lnTo>
                  <a:pt x="0" y="0"/>
                </a:lnTo>
                <a:lnTo>
                  <a:pt x="7315200" y="0"/>
                </a:lnTo>
                <a:lnTo>
                  <a:pt x="7315200" y="4054578"/>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658660" y="50113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Object 7" id="7"/>
          <p:cNvGraphicFramePr/>
          <p:nvPr/>
        </p:nvGraphicFramePr>
        <p:xfrm>
          <a:off x="5350922" y="3006206"/>
          <a:ext cx="7586157" cy="4274588"/>
        </p:xfrm>
        <a:graphic>
          <a:graphicData uri="http://schemas.openxmlformats.org/presentationml/2006/ole">
            <p:oleObj imgW="9105900" imgH="57912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8" id="8"/>
          <p:cNvSpPr txBox="true"/>
          <p:nvPr/>
        </p:nvSpPr>
        <p:spPr>
          <a:xfrm rot="0">
            <a:off x="782919" y="596380"/>
            <a:ext cx="12623500" cy="923021"/>
          </a:xfrm>
          <a:prstGeom prst="rect">
            <a:avLst/>
          </a:prstGeom>
        </p:spPr>
        <p:txBody>
          <a:bodyPr anchor="t" rtlCol="false" tIns="0" lIns="0" bIns="0" rIns="0">
            <a:spAutoFit/>
          </a:bodyPr>
          <a:lstStyle/>
          <a:p>
            <a:pPr algn="ctr">
              <a:lnSpc>
                <a:spcPts val="3461"/>
              </a:lnSpc>
            </a:pPr>
            <a:r>
              <a:rPr lang="en-US" sz="3762">
                <a:solidFill>
                  <a:srgbClr val="364968"/>
                </a:solidFill>
                <a:latin typeface="Cooper BT Heavy"/>
                <a:ea typeface="Cooper BT Heavy"/>
                <a:cs typeface="Cooper BT Heavy"/>
                <a:sym typeface="Cooper BT Heavy"/>
              </a:rPr>
              <a:t>Tools and frameworks for text data labeling</a:t>
            </a:r>
          </a:p>
          <a:p>
            <a:pPr algn="ctr">
              <a:lnSpc>
                <a:spcPts val="3461"/>
              </a:lnSpc>
            </a:pPr>
          </a:p>
        </p:txBody>
      </p:sp>
      <p:sp>
        <p:nvSpPr>
          <p:cNvPr name="TextBox 9" id="9"/>
          <p:cNvSpPr txBox="true"/>
          <p:nvPr/>
        </p:nvSpPr>
        <p:spPr>
          <a:xfrm rot="0">
            <a:off x="3252312" y="1779905"/>
            <a:ext cx="11291814" cy="49784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Open Sans 1"/>
                <a:ea typeface="Open Sans 1"/>
                <a:cs typeface="Open Sans 1"/>
                <a:sym typeface="Open Sans 1"/>
              </a:rPr>
              <a:t>Thư viện Xử lý Ngôn ngữ Tự nhiên (NLP)</a:t>
            </a:r>
          </a:p>
        </p:txBody>
      </p:sp>
    </p:spTree>
  </p:cSld>
  <p:clrMapOvr>
    <a:masterClrMapping/>
  </p:clrMapOvr>
</p:sld>
</file>

<file path=ppt/slides/slide100.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456980" y="2436308"/>
            <a:ext cx="9556538" cy="4050161"/>
          </a:xfrm>
          <a:prstGeom prst="rect">
            <a:avLst/>
          </a:prstGeom>
        </p:spPr>
        <p:txBody>
          <a:bodyPr anchor="t" rtlCol="false" tIns="0" lIns="0" bIns="0" rIns="0">
            <a:spAutoFit/>
          </a:bodyPr>
          <a:lstStyle/>
          <a:p>
            <a:pPr algn="l">
              <a:lnSpc>
                <a:spcPts val="4620"/>
              </a:lnSpc>
            </a:pPr>
            <a:r>
              <a:rPr lang="en-US" sz="3300">
                <a:solidFill>
                  <a:srgbClr val="364968"/>
                </a:solidFill>
                <a:latin typeface="TT Hoves"/>
                <a:ea typeface="TT Hoves"/>
                <a:cs typeface="TT Hoves"/>
                <a:sym typeface="TT Hoves"/>
              </a:rPr>
              <a:t>Bạn có thể thay thế đường dẫn thư mục bằng đường dẫn tập dữ liệu của riêng bạn. Thao tác này sẽ nhắc công cụ gắn nhãn các đối tượng trong ảnh và bạn có thể kéo và thả các khung giới hạn xung quanh các đối tượng (khung giới hạn màu xanh lam trong hình sau)</a:t>
            </a:r>
          </a:p>
          <a:p>
            <a:pPr algn="l">
              <a:lnSpc>
                <a:spcPts val="4620"/>
              </a:lnSpc>
            </a:pPr>
          </a:p>
        </p:txBody>
      </p:sp>
      <p:sp>
        <p:nvSpPr>
          <p:cNvPr name="TextBox 7" id="7"/>
          <p:cNvSpPr txBox="true"/>
          <p:nvPr/>
        </p:nvSpPr>
        <p:spPr>
          <a:xfrm rot="0">
            <a:off x="1274481" y="1238250"/>
            <a:ext cx="15507532" cy="1020438"/>
          </a:xfrm>
          <a:prstGeom prst="rect">
            <a:avLst/>
          </a:prstGeom>
        </p:spPr>
        <p:txBody>
          <a:bodyPr anchor="t" rtlCol="false" tIns="0" lIns="0" bIns="0" rIns="0">
            <a:spAutoFit/>
          </a:bodyPr>
          <a:lstStyle/>
          <a:p>
            <a:pPr algn="ctr">
              <a:lnSpc>
                <a:spcPts val="7360"/>
              </a:lnSpc>
            </a:pPr>
            <a:r>
              <a:rPr lang="en-US" sz="8000">
                <a:solidFill>
                  <a:srgbClr val="364968"/>
                </a:solidFill>
                <a:latin typeface="Cooper BT Heavy"/>
                <a:ea typeface="Cooper BT Heavy"/>
                <a:cs typeface="Cooper BT Heavy"/>
                <a:sym typeface="Cooper BT Heavy"/>
              </a:rPr>
              <a:t>pyOpenAnnotate</a:t>
            </a:r>
          </a:p>
        </p:txBody>
      </p:sp>
      <p:sp>
        <p:nvSpPr>
          <p:cNvPr name="Freeform 8" id="8"/>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2300599"/>
            <a:ext cx="6205990" cy="6957701"/>
          </a:xfrm>
          <a:custGeom>
            <a:avLst/>
            <a:gdLst/>
            <a:ahLst/>
            <a:cxnLst/>
            <a:rect r="r" b="b" t="t" l="l"/>
            <a:pathLst>
              <a:path h="6957701" w="6205990">
                <a:moveTo>
                  <a:pt x="0" y="0"/>
                </a:moveTo>
                <a:lnTo>
                  <a:pt x="6205990" y="0"/>
                </a:lnTo>
                <a:lnTo>
                  <a:pt x="6205990" y="6957701"/>
                </a:lnTo>
                <a:lnTo>
                  <a:pt x="0" y="6957701"/>
                </a:lnTo>
                <a:lnTo>
                  <a:pt x="0" y="0"/>
                </a:lnTo>
                <a:close/>
              </a:path>
            </a:pathLst>
          </a:custGeom>
          <a:blipFill>
            <a:blip r:embed="rId4"/>
            <a:stretch>
              <a:fillRect l="0" t="0" r="0" b="0"/>
            </a:stretch>
          </a:blipFill>
        </p:spPr>
      </p:sp>
    </p:spTree>
  </p:cSld>
  <p:clrMapOvr>
    <a:masterClrMapping/>
  </p:clrMapOvr>
</p:sld>
</file>

<file path=ppt/slides/slide101.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753594"/>
            <a:ext cx="16230600" cy="8779811"/>
            <a:chOff x="0" y="0"/>
            <a:chExt cx="4274726" cy="2312378"/>
          </a:xfrm>
        </p:grpSpPr>
        <p:sp>
          <p:nvSpPr>
            <p:cNvPr name="Freeform 3" id="3"/>
            <p:cNvSpPr/>
            <p:nvPr/>
          </p:nvSpPr>
          <p:spPr>
            <a:xfrm flipH="false" flipV="false" rot="0">
              <a:off x="0" y="0"/>
              <a:ext cx="4274726" cy="2312378"/>
            </a:xfrm>
            <a:custGeom>
              <a:avLst/>
              <a:gdLst/>
              <a:ahLst/>
              <a:cxnLst/>
              <a:rect r="r" b="b" t="t" l="l"/>
              <a:pathLst>
                <a:path h="2312378" w="4274726">
                  <a:moveTo>
                    <a:pt x="0" y="0"/>
                  </a:moveTo>
                  <a:lnTo>
                    <a:pt x="4274726" y="0"/>
                  </a:lnTo>
                  <a:lnTo>
                    <a:pt x="4274726" y="2312378"/>
                  </a:lnTo>
                  <a:lnTo>
                    <a:pt x="0" y="2312378"/>
                  </a:lnTo>
                  <a:close/>
                </a:path>
              </a:pathLst>
            </a:custGeom>
            <a:solidFill>
              <a:srgbClr val="FDDF97"/>
            </a:solidFill>
          </p:spPr>
        </p:sp>
        <p:sp>
          <p:nvSpPr>
            <p:cNvPr name="TextBox 4" id="4"/>
            <p:cNvSpPr txBox="true"/>
            <p:nvPr/>
          </p:nvSpPr>
          <p:spPr>
            <a:xfrm>
              <a:off x="0" y="-38100"/>
              <a:ext cx="4274726" cy="235047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446153">
            <a:off x="14486036" y="6854506"/>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828688">
            <a:off x="-5035082" y="-5872670"/>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020801" y="3306307"/>
            <a:ext cx="14246398" cy="4240533"/>
          </a:xfrm>
          <a:prstGeom prst="rect">
            <a:avLst/>
          </a:prstGeom>
        </p:spPr>
        <p:txBody>
          <a:bodyPr anchor="t" rtlCol="false" tIns="0" lIns="0" bIns="0" rIns="0">
            <a:spAutoFit/>
          </a:bodyPr>
          <a:lstStyle/>
          <a:p>
            <a:pPr algn="ctr">
              <a:lnSpc>
                <a:spcPts val="11200"/>
              </a:lnSpc>
              <a:spcBef>
                <a:spcPct val="0"/>
              </a:spcBef>
            </a:pPr>
            <a:r>
              <a:rPr lang="en-US" sz="8000">
                <a:solidFill>
                  <a:srgbClr val="364968"/>
                </a:solidFill>
                <a:latin typeface="Cooper BT Heavy"/>
                <a:ea typeface="Cooper BT Heavy"/>
                <a:cs typeface="Cooper BT Heavy"/>
                <a:sym typeface="Cooper BT Heavy"/>
              </a:rPr>
              <a:t>Computer Visio</a:t>
            </a:r>
            <a:r>
              <a:rPr lang="en-US" sz="8000">
                <a:solidFill>
                  <a:srgbClr val="364968"/>
                </a:solidFill>
                <a:latin typeface="Cooper BT Heavy"/>
                <a:ea typeface="Cooper BT Heavy"/>
                <a:cs typeface="Cooper BT Heavy"/>
                <a:sym typeface="Cooper BT Heavy"/>
              </a:rPr>
              <a:t>n Annotation Tool</a:t>
            </a:r>
          </a:p>
          <a:p>
            <a:pPr algn="ctr">
              <a:lnSpc>
                <a:spcPts val="11200"/>
              </a:lnSpc>
              <a:spcBef>
                <a:spcPct val="0"/>
              </a:spcBef>
            </a:pPr>
          </a:p>
        </p:txBody>
      </p:sp>
    </p:spTree>
  </p:cSld>
  <p:clrMapOvr>
    <a:masterClrMapping/>
  </p:clrMapOvr>
</p:sld>
</file>

<file path=ppt/slides/slide102.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274481" y="2436308"/>
            <a:ext cx="15984819" cy="4050161"/>
          </a:xfrm>
          <a:prstGeom prst="rect">
            <a:avLst/>
          </a:prstGeom>
        </p:spPr>
        <p:txBody>
          <a:bodyPr anchor="t" rtlCol="false" tIns="0" lIns="0" bIns="0" rIns="0">
            <a:spAutoFit/>
          </a:bodyPr>
          <a:lstStyle/>
          <a:p>
            <a:pPr algn="l">
              <a:lnSpc>
                <a:spcPts val="4620"/>
              </a:lnSpc>
            </a:pPr>
            <a:r>
              <a:rPr lang="en-US" sz="3300">
                <a:solidFill>
                  <a:srgbClr val="364968"/>
                </a:solidFill>
                <a:latin typeface="TT Hoves"/>
                <a:ea typeface="TT Hoves"/>
                <a:cs typeface="TT Hoves"/>
                <a:sym typeface="TT Hoves"/>
              </a:rPr>
              <a:t>Computer Vision Annotation Tool (CVAT) là công cụ mã nguồn mở phổ biến dùng để gắn nhãn hình ảnh và video phục vụ huấn luyện mô hình học máy.</a:t>
            </a:r>
          </a:p>
          <a:p>
            <a:pPr algn="l">
              <a:lnSpc>
                <a:spcPts val="4620"/>
              </a:lnSpc>
            </a:pPr>
            <a:r>
              <a:rPr lang="en-US" sz="3300">
                <a:solidFill>
                  <a:srgbClr val="364968"/>
                </a:solidFill>
                <a:latin typeface="TT Hoves"/>
                <a:ea typeface="TT Hoves"/>
                <a:cs typeface="TT Hoves"/>
                <a:sym typeface="TT Hoves"/>
              </a:rPr>
              <a:t> CVAT chạy trên nền Docker, dễ dàng triển khai và mở rộng cho khối lượng dữ liệu lớn.</a:t>
            </a:r>
          </a:p>
          <a:p>
            <a:pPr algn="l">
              <a:lnSpc>
                <a:spcPts val="4620"/>
              </a:lnSpc>
            </a:pPr>
            <a:r>
              <a:rPr lang="en-US" sz="3300">
                <a:solidFill>
                  <a:srgbClr val="364968"/>
                </a:solidFill>
                <a:latin typeface="TT Hoves"/>
                <a:ea typeface="TT Hoves"/>
                <a:cs typeface="TT Hoves"/>
                <a:sym typeface="TT Hoves"/>
              </a:rPr>
              <a:t> Người dùng có thể tạo tác vụ, tải dữ liệu lên, và gắn nhãn qua giao diện web tại </a:t>
            </a:r>
            <a:r>
              <a:rPr lang="en-US" sz="3300" u="sng">
                <a:solidFill>
                  <a:srgbClr val="364968"/>
                </a:solidFill>
                <a:latin typeface="TT Hoves"/>
                <a:ea typeface="TT Hoves"/>
                <a:cs typeface="TT Hoves"/>
                <a:sym typeface="TT Hoves"/>
                <a:hlinkClick r:id="rId4" tooltip="http://localhost:8080"/>
              </a:rPr>
              <a:t>http://localhost:8080</a:t>
            </a:r>
            <a:r>
              <a:rPr lang="en-US" sz="3300">
                <a:solidFill>
                  <a:srgbClr val="364968"/>
                </a:solidFill>
                <a:latin typeface="TT Hoves"/>
                <a:ea typeface="TT Hoves"/>
                <a:cs typeface="TT Hoves"/>
                <a:sym typeface="TT Hoves"/>
              </a:rPr>
              <a:t>.</a:t>
            </a:r>
          </a:p>
          <a:p>
            <a:pPr algn="l">
              <a:lnSpc>
                <a:spcPts val="4620"/>
              </a:lnSpc>
            </a:pPr>
            <a:r>
              <a:rPr lang="en-US" sz="3300">
                <a:solidFill>
                  <a:srgbClr val="364968"/>
                </a:solidFill>
                <a:latin typeface="TT Hoves"/>
                <a:ea typeface="TT Hoves"/>
                <a:cs typeface="TT Hoves"/>
                <a:sym typeface="TT Hoves"/>
              </a:rPr>
              <a:t> Sau khi hoàn tất, có thể xuất dữ liệu để huấn luyện mô hình ML.</a:t>
            </a:r>
          </a:p>
        </p:txBody>
      </p:sp>
      <p:sp>
        <p:nvSpPr>
          <p:cNvPr name="TextBox 7" id="7"/>
          <p:cNvSpPr txBox="true"/>
          <p:nvPr/>
        </p:nvSpPr>
        <p:spPr>
          <a:xfrm rot="0">
            <a:off x="1274481" y="1238250"/>
            <a:ext cx="15507532" cy="1020438"/>
          </a:xfrm>
          <a:prstGeom prst="rect">
            <a:avLst/>
          </a:prstGeom>
        </p:spPr>
        <p:txBody>
          <a:bodyPr anchor="t" rtlCol="false" tIns="0" lIns="0" bIns="0" rIns="0">
            <a:spAutoFit/>
          </a:bodyPr>
          <a:lstStyle/>
          <a:p>
            <a:pPr algn="ctr">
              <a:lnSpc>
                <a:spcPts val="7360"/>
              </a:lnSpc>
            </a:pPr>
            <a:r>
              <a:rPr lang="en-US" sz="8000">
                <a:solidFill>
                  <a:srgbClr val="364968"/>
                </a:solidFill>
                <a:latin typeface="Cooper BT Heavy"/>
                <a:ea typeface="Cooper BT Heavy"/>
                <a:cs typeface="Cooper BT Heavy"/>
                <a:sym typeface="Cooper BT Heavy"/>
              </a:rPr>
              <a:t>CVAT</a:t>
            </a:r>
          </a:p>
        </p:txBody>
      </p:sp>
      <p:sp>
        <p:nvSpPr>
          <p:cNvPr name="Freeform 8" id="8"/>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3.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753594"/>
            <a:ext cx="16230600" cy="8779811"/>
            <a:chOff x="0" y="0"/>
            <a:chExt cx="4274726" cy="2312378"/>
          </a:xfrm>
        </p:grpSpPr>
        <p:sp>
          <p:nvSpPr>
            <p:cNvPr name="Freeform 3" id="3"/>
            <p:cNvSpPr/>
            <p:nvPr/>
          </p:nvSpPr>
          <p:spPr>
            <a:xfrm flipH="false" flipV="false" rot="0">
              <a:off x="0" y="0"/>
              <a:ext cx="4274726" cy="2312378"/>
            </a:xfrm>
            <a:custGeom>
              <a:avLst/>
              <a:gdLst/>
              <a:ahLst/>
              <a:cxnLst/>
              <a:rect r="r" b="b" t="t" l="l"/>
              <a:pathLst>
                <a:path h="2312378" w="4274726">
                  <a:moveTo>
                    <a:pt x="0" y="0"/>
                  </a:moveTo>
                  <a:lnTo>
                    <a:pt x="4274726" y="0"/>
                  </a:lnTo>
                  <a:lnTo>
                    <a:pt x="4274726" y="2312378"/>
                  </a:lnTo>
                  <a:lnTo>
                    <a:pt x="0" y="2312378"/>
                  </a:lnTo>
                  <a:close/>
                </a:path>
              </a:pathLst>
            </a:custGeom>
            <a:solidFill>
              <a:srgbClr val="FDDF97"/>
            </a:solidFill>
          </p:spPr>
        </p:sp>
        <p:sp>
          <p:nvSpPr>
            <p:cNvPr name="TextBox 4" id="4"/>
            <p:cNvSpPr txBox="true"/>
            <p:nvPr/>
          </p:nvSpPr>
          <p:spPr>
            <a:xfrm>
              <a:off x="0" y="-38100"/>
              <a:ext cx="4274726" cy="2350478"/>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822983" y="1139458"/>
            <a:ext cx="15000568" cy="7682778"/>
          </a:xfrm>
          <a:prstGeom prst="rect">
            <a:avLst/>
          </a:prstGeom>
        </p:spPr>
        <p:txBody>
          <a:bodyPr anchor="t" rtlCol="false" tIns="0" lIns="0" bIns="0" rIns="0">
            <a:spAutoFit/>
          </a:bodyPr>
          <a:lstStyle/>
          <a:p>
            <a:pPr algn="l">
              <a:lnSpc>
                <a:spcPts val="4717"/>
              </a:lnSpc>
            </a:pPr>
            <a:r>
              <a:rPr lang="en-US" sz="3369" b="true">
                <a:solidFill>
                  <a:srgbClr val="364968"/>
                </a:solidFill>
                <a:latin typeface="TT Hoves Bold"/>
                <a:ea typeface="TT Hoves Bold"/>
                <a:cs typeface="TT Hoves Bold"/>
                <a:sym typeface="TT Hoves Bold"/>
              </a:rPr>
              <a:t>Các bước thiết lập:</a:t>
            </a:r>
          </a:p>
          <a:p>
            <a:pPr algn="l" marL="727449" indent="-363724" lvl="1">
              <a:lnSpc>
                <a:spcPts val="4717"/>
              </a:lnSpc>
              <a:buAutoNum type="arabicPeriod" startAt="1"/>
            </a:pPr>
            <a:r>
              <a:rPr lang="en-US" sz="3369">
                <a:solidFill>
                  <a:srgbClr val="364968"/>
                </a:solidFill>
                <a:latin typeface="TT Hoves"/>
                <a:ea typeface="TT Hoves"/>
                <a:cs typeface="TT Hoves"/>
                <a:sym typeface="TT Hoves"/>
              </a:rPr>
              <a:t>Cài đặt Docker theo hướng dẫn chính thức: </a:t>
            </a:r>
            <a:r>
              <a:rPr lang="en-US" sz="3369" u="sng">
                <a:solidFill>
                  <a:srgbClr val="364968"/>
                </a:solidFill>
                <a:latin typeface="TT Hoves"/>
                <a:ea typeface="TT Hoves"/>
                <a:cs typeface="TT Hoves"/>
                <a:sym typeface="TT Hoves"/>
                <a:hlinkClick r:id="rId2" tooltip="https://docs.docker.com/get-docker/"/>
              </a:rPr>
              <a:t>https://docs.docker.com/get-docker/</a:t>
            </a:r>
            <a:r>
              <a:rPr lang="en-US" sz="3369">
                <a:solidFill>
                  <a:srgbClr val="364968"/>
                </a:solidFill>
                <a:latin typeface="TT Hoves"/>
                <a:ea typeface="TT Hoves"/>
                <a:cs typeface="TT Hoves"/>
                <a:sym typeface="TT Hoves"/>
              </a:rPr>
              <a:t>.</a:t>
            </a:r>
          </a:p>
          <a:p>
            <a:pPr algn="l" marL="727449" indent="-363724" lvl="1">
              <a:lnSpc>
                <a:spcPts val="4717"/>
              </a:lnSpc>
              <a:buAutoNum type="arabicPeriod" startAt="1"/>
            </a:pPr>
            <a:r>
              <a:rPr lang="en-US" sz="3369">
                <a:solidFill>
                  <a:srgbClr val="364968"/>
                </a:solidFill>
                <a:latin typeface="TT Hoves"/>
                <a:ea typeface="TT Hoves"/>
                <a:cs typeface="TT Hoves"/>
                <a:sym typeface="TT Hoves"/>
              </a:rPr>
              <a:t>Cài đặt Docker Compose, dùng để quản lý các thành phần đa container: </a:t>
            </a:r>
            <a:r>
              <a:rPr lang="en-US" sz="3369" u="sng">
                <a:solidFill>
                  <a:srgbClr val="364968"/>
                </a:solidFill>
                <a:latin typeface="TT Hoves"/>
                <a:ea typeface="TT Hoves"/>
                <a:cs typeface="TT Hoves"/>
                <a:sym typeface="TT Hoves"/>
                <a:hlinkClick r:id="rId3" tooltip="https://docs.docker.com/compose/install/"/>
              </a:rPr>
              <a:t>https://docs.docker.com/compose/install/</a:t>
            </a:r>
            <a:r>
              <a:rPr lang="en-US" sz="3369">
                <a:solidFill>
                  <a:srgbClr val="364968"/>
                </a:solidFill>
                <a:latin typeface="TT Hoves"/>
                <a:ea typeface="TT Hoves"/>
                <a:cs typeface="TT Hoves"/>
                <a:sym typeface="TT Hoves"/>
              </a:rPr>
              <a:t>.</a:t>
            </a:r>
          </a:p>
          <a:p>
            <a:pPr algn="l" marL="727449" indent="-363724" lvl="1">
              <a:lnSpc>
                <a:spcPts val="4717"/>
              </a:lnSpc>
              <a:buAutoNum type="arabicPeriod" startAt="1"/>
            </a:pPr>
            <a:r>
              <a:rPr lang="en-US" sz="3369">
                <a:solidFill>
                  <a:srgbClr val="364968"/>
                </a:solidFill>
                <a:latin typeface="TT Hoves"/>
                <a:ea typeface="TT Hoves"/>
                <a:cs typeface="TT Hoves"/>
                <a:sym typeface="TT Hoves"/>
              </a:rPr>
              <a:t>Tải mã nguồn CVAT từ GitHub bằng lệnh git clone https://github.com/openvinotoolkit/cvat.git.</a:t>
            </a:r>
          </a:p>
          <a:p>
            <a:pPr algn="l" marL="727449" indent="-363724" lvl="1">
              <a:lnSpc>
                <a:spcPts val="4717"/>
              </a:lnSpc>
              <a:buAutoNum type="arabicPeriod" startAt="1"/>
            </a:pPr>
            <a:r>
              <a:rPr lang="en-US" sz="3369">
                <a:solidFill>
                  <a:srgbClr val="364968"/>
                </a:solidFill>
                <a:latin typeface="TT Hoves"/>
                <a:ea typeface="TT Hoves"/>
                <a:cs typeface="TT Hoves"/>
                <a:sym typeface="TT Hoves"/>
              </a:rPr>
              <a:t>Cấu hình môi trường bằng cách sao chép env_example thành .env và chỉnh sửa nếu cần.</a:t>
            </a:r>
          </a:p>
          <a:p>
            <a:pPr algn="l" marL="727449" indent="-363724" lvl="1">
              <a:lnSpc>
                <a:spcPts val="4717"/>
              </a:lnSpc>
              <a:buAutoNum type="arabicPeriod" startAt="1"/>
            </a:pPr>
            <a:r>
              <a:rPr lang="en-US" sz="3369">
                <a:solidFill>
                  <a:srgbClr val="364968"/>
                </a:solidFill>
                <a:latin typeface="TT Hoves"/>
                <a:ea typeface="TT Hoves"/>
                <a:cs typeface="TT Hoves"/>
                <a:sym typeface="TT Hoves"/>
              </a:rPr>
              <a:t>Khởi chạy CVAT bằng docker-compose up -d.</a:t>
            </a:r>
          </a:p>
          <a:p>
            <a:pPr algn="l" marL="727449" indent="-363724" lvl="1">
              <a:lnSpc>
                <a:spcPts val="4717"/>
              </a:lnSpc>
              <a:buAutoNum type="arabicPeriod" startAt="1"/>
            </a:pPr>
            <a:r>
              <a:rPr lang="en-US" sz="3369">
                <a:solidFill>
                  <a:srgbClr val="364968"/>
                </a:solidFill>
                <a:latin typeface="TT Hoves"/>
                <a:ea typeface="TT Hoves"/>
                <a:cs typeface="TT Hoves"/>
                <a:sym typeface="TT Hoves"/>
              </a:rPr>
              <a:t>Truy cập giao diện web tại http://localhost:8080 để tạo tài khoản và bắt đầu tạo tác vụ (task) gắn nhãn hình ảnh hoặc video.</a:t>
            </a:r>
          </a:p>
          <a:p>
            <a:pPr algn="l">
              <a:lnSpc>
                <a:spcPts val="4717"/>
              </a:lnSpc>
            </a:pPr>
          </a:p>
        </p:txBody>
      </p:sp>
      <p:sp>
        <p:nvSpPr>
          <p:cNvPr name="Freeform 6" id="6"/>
          <p:cNvSpPr/>
          <p:nvPr/>
        </p:nvSpPr>
        <p:spPr>
          <a:xfrm flipH="false" flipV="false" rot="0">
            <a:off x="-4480706" y="7396290"/>
            <a:ext cx="6655999" cy="6595490"/>
          </a:xfrm>
          <a:custGeom>
            <a:avLst/>
            <a:gdLst/>
            <a:ahLst/>
            <a:cxnLst/>
            <a:rect r="r" b="b" t="t" l="l"/>
            <a:pathLst>
              <a:path h="6595490" w="6655999">
                <a:moveTo>
                  <a:pt x="0" y="0"/>
                </a:moveTo>
                <a:lnTo>
                  <a:pt x="6655999" y="0"/>
                </a:lnTo>
                <a:lnTo>
                  <a:pt x="6655999" y="6595490"/>
                </a:lnTo>
                <a:lnTo>
                  <a:pt x="0" y="65954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4.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753594"/>
            <a:ext cx="16230600" cy="8779811"/>
            <a:chOff x="0" y="0"/>
            <a:chExt cx="4274726" cy="2312378"/>
          </a:xfrm>
        </p:grpSpPr>
        <p:sp>
          <p:nvSpPr>
            <p:cNvPr name="Freeform 3" id="3"/>
            <p:cNvSpPr/>
            <p:nvPr/>
          </p:nvSpPr>
          <p:spPr>
            <a:xfrm flipH="false" flipV="false" rot="0">
              <a:off x="0" y="0"/>
              <a:ext cx="4274726" cy="2312378"/>
            </a:xfrm>
            <a:custGeom>
              <a:avLst/>
              <a:gdLst/>
              <a:ahLst/>
              <a:cxnLst/>
              <a:rect r="r" b="b" t="t" l="l"/>
              <a:pathLst>
                <a:path h="2312378" w="4274726">
                  <a:moveTo>
                    <a:pt x="0" y="0"/>
                  </a:moveTo>
                  <a:lnTo>
                    <a:pt x="4274726" y="0"/>
                  </a:lnTo>
                  <a:lnTo>
                    <a:pt x="4274726" y="2312378"/>
                  </a:lnTo>
                  <a:lnTo>
                    <a:pt x="0" y="2312378"/>
                  </a:lnTo>
                  <a:close/>
                </a:path>
              </a:pathLst>
            </a:custGeom>
            <a:solidFill>
              <a:srgbClr val="FDDF97"/>
            </a:solidFill>
          </p:spPr>
        </p:sp>
        <p:sp>
          <p:nvSpPr>
            <p:cNvPr name="TextBox 4" id="4"/>
            <p:cNvSpPr txBox="true"/>
            <p:nvPr/>
          </p:nvSpPr>
          <p:spPr>
            <a:xfrm>
              <a:off x="0" y="-38100"/>
              <a:ext cx="4274726" cy="2350478"/>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643716" y="1388628"/>
            <a:ext cx="15000568" cy="4124732"/>
          </a:xfrm>
          <a:prstGeom prst="rect">
            <a:avLst/>
          </a:prstGeom>
        </p:spPr>
        <p:txBody>
          <a:bodyPr anchor="t" rtlCol="false" tIns="0" lIns="0" bIns="0" rIns="0">
            <a:spAutoFit/>
          </a:bodyPr>
          <a:lstStyle/>
          <a:p>
            <a:pPr algn="l">
              <a:lnSpc>
                <a:spcPts val="4717"/>
              </a:lnSpc>
            </a:pPr>
            <a:r>
              <a:rPr lang="en-US" sz="3369">
                <a:solidFill>
                  <a:srgbClr val="364968"/>
                </a:solidFill>
                <a:latin typeface="TT Hoves"/>
                <a:ea typeface="TT Hoves"/>
                <a:cs typeface="TT Hoves"/>
                <a:sym typeface="TT Hoves"/>
              </a:rPr>
              <a:t>Trong quá trình gắn nhãn, người dùng có thể </a:t>
            </a:r>
            <a:r>
              <a:rPr lang="en-US" sz="3369" u="none">
                <a:solidFill>
                  <a:srgbClr val="364968"/>
                </a:solidFill>
                <a:latin typeface="TT Hoves"/>
                <a:ea typeface="TT Hoves"/>
                <a:cs typeface="TT Hoves"/>
                <a:sym typeface="TT Hoves"/>
              </a:rPr>
              <a:t>s</a:t>
            </a:r>
            <a:r>
              <a:rPr lang="en-US" sz="3369">
                <a:solidFill>
                  <a:srgbClr val="364968"/>
                </a:solidFill>
                <a:latin typeface="TT Hoves"/>
                <a:ea typeface="TT Hoves"/>
                <a:cs typeface="TT Hoves"/>
                <a:sym typeface="TT Hoves"/>
              </a:rPr>
              <a:t>ử dụng các công cụ như bounding b</a:t>
            </a:r>
            <a:r>
              <a:rPr lang="en-US" sz="3369" u="none">
                <a:solidFill>
                  <a:srgbClr val="364968"/>
                </a:solidFill>
                <a:latin typeface="TT Hoves"/>
                <a:ea typeface="TT Hoves"/>
                <a:cs typeface="TT Hoves"/>
                <a:sym typeface="TT Hoves"/>
              </a:rPr>
              <a:t>o</a:t>
            </a:r>
            <a:r>
              <a:rPr lang="en-US" sz="3369">
                <a:solidFill>
                  <a:srgbClr val="364968"/>
                </a:solidFill>
                <a:latin typeface="TT Hoves"/>
                <a:ea typeface="TT Hoves"/>
                <a:cs typeface="TT Hoves"/>
                <a:sym typeface="TT Hoves"/>
              </a:rPr>
              <a:t>x, </a:t>
            </a:r>
            <a:r>
              <a:rPr lang="en-US" sz="3369" u="none">
                <a:solidFill>
                  <a:srgbClr val="364968"/>
                </a:solidFill>
                <a:latin typeface="TT Hoves"/>
                <a:ea typeface="TT Hoves"/>
                <a:cs typeface="TT Hoves"/>
                <a:sym typeface="TT Hoves"/>
              </a:rPr>
              <a:t>pol</a:t>
            </a:r>
            <a:r>
              <a:rPr lang="en-US" sz="3369">
                <a:solidFill>
                  <a:srgbClr val="364968"/>
                </a:solidFill>
                <a:latin typeface="TT Hoves"/>
                <a:ea typeface="TT Hoves"/>
                <a:cs typeface="TT Hoves"/>
                <a:sym typeface="TT Hoves"/>
              </a:rPr>
              <a:t>ygon, hoặc text annotation để đánh dấu các đối tượng trong hình.</a:t>
            </a:r>
          </a:p>
          <a:p>
            <a:pPr algn="l">
              <a:lnSpc>
                <a:spcPts val="4717"/>
              </a:lnSpc>
            </a:pPr>
            <a:r>
              <a:rPr lang="en-US" sz="3369">
                <a:solidFill>
                  <a:srgbClr val="364968"/>
                </a:solidFill>
                <a:latin typeface="TT Hoves"/>
                <a:ea typeface="TT Hoves"/>
                <a:cs typeface="TT Hoves"/>
                <a:sym typeface="TT Hoves"/>
              </a:rPr>
              <a:t> Sau khi hoàn thành, CVAT cho phép xuất dữ liệu gắn nhãn dưới nhiều định dạng, sẵn sàng cho việc huấn luyện mô hình học máy.</a:t>
            </a:r>
          </a:p>
          <a:p>
            <a:pPr algn="l">
              <a:lnSpc>
                <a:spcPts val="4717"/>
              </a:lnSpc>
            </a:pPr>
          </a:p>
          <a:p>
            <a:pPr algn="l">
              <a:lnSpc>
                <a:spcPts val="4717"/>
              </a:lnSpc>
            </a:pPr>
          </a:p>
        </p:txBody>
      </p:sp>
      <p:sp>
        <p:nvSpPr>
          <p:cNvPr name="Freeform 6" id="6"/>
          <p:cNvSpPr/>
          <p:nvPr/>
        </p:nvSpPr>
        <p:spPr>
          <a:xfrm flipH="false" flipV="false" rot="0">
            <a:off x="-4480706" y="7396290"/>
            <a:ext cx="6655999" cy="6595490"/>
          </a:xfrm>
          <a:custGeom>
            <a:avLst/>
            <a:gdLst/>
            <a:ahLst/>
            <a:cxnLst/>
            <a:rect r="r" b="b" t="t" l="l"/>
            <a:pathLst>
              <a:path h="6595490" w="6655999">
                <a:moveTo>
                  <a:pt x="0" y="0"/>
                </a:moveTo>
                <a:lnTo>
                  <a:pt x="6655999" y="0"/>
                </a:lnTo>
                <a:lnTo>
                  <a:pt x="6655999" y="6595490"/>
                </a:lnTo>
                <a:lnTo>
                  <a:pt x="0" y="6595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5.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753594"/>
            <a:ext cx="16230600" cy="8779811"/>
            <a:chOff x="0" y="0"/>
            <a:chExt cx="4274726" cy="2312378"/>
          </a:xfrm>
        </p:grpSpPr>
        <p:sp>
          <p:nvSpPr>
            <p:cNvPr name="Freeform 3" id="3"/>
            <p:cNvSpPr/>
            <p:nvPr/>
          </p:nvSpPr>
          <p:spPr>
            <a:xfrm flipH="false" flipV="false" rot="0">
              <a:off x="0" y="0"/>
              <a:ext cx="4274726" cy="2312378"/>
            </a:xfrm>
            <a:custGeom>
              <a:avLst/>
              <a:gdLst/>
              <a:ahLst/>
              <a:cxnLst/>
              <a:rect r="r" b="b" t="t" l="l"/>
              <a:pathLst>
                <a:path h="2312378" w="4274726">
                  <a:moveTo>
                    <a:pt x="0" y="0"/>
                  </a:moveTo>
                  <a:lnTo>
                    <a:pt x="4274726" y="0"/>
                  </a:lnTo>
                  <a:lnTo>
                    <a:pt x="4274726" y="2312378"/>
                  </a:lnTo>
                  <a:lnTo>
                    <a:pt x="0" y="2312378"/>
                  </a:lnTo>
                  <a:close/>
                </a:path>
              </a:pathLst>
            </a:custGeom>
            <a:solidFill>
              <a:srgbClr val="FDDF97"/>
            </a:solidFill>
          </p:spPr>
        </p:sp>
        <p:sp>
          <p:nvSpPr>
            <p:cNvPr name="TextBox 4" id="4"/>
            <p:cNvSpPr txBox="true"/>
            <p:nvPr/>
          </p:nvSpPr>
          <p:spPr>
            <a:xfrm>
              <a:off x="0" y="-38100"/>
              <a:ext cx="4274726" cy="235047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446153">
            <a:off x="14486036" y="6854506"/>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828688">
            <a:off x="-5035082" y="-5872670"/>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020801" y="3651874"/>
            <a:ext cx="14246398" cy="2821327"/>
          </a:xfrm>
          <a:prstGeom prst="rect">
            <a:avLst/>
          </a:prstGeom>
        </p:spPr>
        <p:txBody>
          <a:bodyPr anchor="t" rtlCol="false" tIns="0" lIns="0" bIns="0" rIns="0">
            <a:spAutoFit/>
          </a:bodyPr>
          <a:lstStyle/>
          <a:p>
            <a:pPr algn="ctr">
              <a:lnSpc>
                <a:spcPts val="11200"/>
              </a:lnSpc>
              <a:spcBef>
                <a:spcPct val="0"/>
              </a:spcBef>
            </a:pPr>
            <a:r>
              <a:rPr lang="en-US" sz="8000">
                <a:solidFill>
                  <a:srgbClr val="364968"/>
                </a:solidFill>
                <a:latin typeface="Cooper BT Heavy"/>
                <a:ea typeface="Cooper BT Heavy"/>
                <a:cs typeface="Cooper BT Heavy"/>
                <a:sym typeface="Cooper BT Heavy"/>
              </a:rPr>
              <a:t>Compariso</a:t>
            </a:r>
            <a:r>
              <a:rPr lang="en-US" sz="8000">
                <a:solidFill>
                  <a:srgbClr val="364968"/>
                </a:solidFill>
                <a:latin typeface="Cooper BT Heavy"/>
                <a:ea typeface="Cooper BT Heavy"/>
                <a:cs typeface="Cooper BT Heavy"/>
                <a:sym typeface="Cooper BT Heavy"/>
              </a:rPr>
              <a:t>n of data labeling tools</a:t>
            </a:r>
          </a:p>
        </p:txBody>
      </p:sp>
    </p:spTree>
  </p:cSld>
  <p:clrMapOvr>
    <a:masterClrMapping/>
  </p:clrMapOvr>
</p:sld>
</file>

<file path=ppt/slides/slide106.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753594"/>
            <a:ext cx="16230600" cy="8779811"/>
            <a:chOff x="0" y="0"/>
            <a:chExt cx="4274726" cy="2312378"/>
          </a:xfrm>
        </p:grpSpPr>
        <p:sp>
          <p:nvSpPr>
            <p:cNvPr name="Freeform 3" id="3"/>
            <p:cNvSpPr/>
            <p:nvPr/>
          </p:nvSpPr>
          <p:spPr>
            <a:xfrm flipH="false" flipV="false" rot="0">
              <a:off x="0" y="0"/>
              <a:ext cx="4274726" cy="2312378"/>
            </a:xfrm>
            <a:custGeom>
              <a:avLst/>
              <a:gdLst/>
              <a:ahLst/>
              <a:cxnLst/>
              <a:rect r="r" b="b" t="t" l="l"/>
              <a:pathLst>
                <a:path h="2312378" w="4274726">
                  <a:moveTo>
                    <a:pt x="0" y="0"/>
                  </a:moveTo>
                  <a:lnTo>
                    <a:pt x="4274726" y="0"/>
                  </a:lnTo>
                  <a:lnTo>
                    <a:pt x="4274726" y="2312378"/>
                  </a:lnTo>
                  <a:lnTo>
                    <a:pt x="0" y="2312378"/>
                  </a:lnTo>
                  <a:close/>
                </a:path>
              </a:pathLst>
            </a:custGeom>
            <a:solidFill>
              <a:srgbClr val="FDDF97"/>
            </a:solidFill>
          </p:spPr>
        </p:sp>
        <p:sp>
          <p:nvSpPr>
            <p:cNvPr name="TextBox 4" id="4"/>
            <p:cNvSpPr txBox="true"/>
            <p:nvPr/>
          </p:nvSpPr>
          <p:spPr>
            <a:xfrm>
              <a:off x="0" y="-38100"/>
              <a:ext cx="4274726" cy="235047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480706" y="7396290"/>
            <a:ext cx="6655999" cy="6595490"/>
          </a:xfrm>
          <a:custGeom>
            <a:avLst/>
            <a:gdLst/>
            <a:ahLst/>
            <a:cxnLst/>
            <a:rect r="r" b="b" t="t" l="l"/>
            <a:pathLst>
              <a:path h="6595490" w="6655999">
                <a:moveTo>
                  <a:pt x="0" y="0"/>
                </a:moveTo>
                <a:lnTo>
                  <a:pt x="6655999" y="0"/>
                </a:lnTo>
                <a:lnTo>
                  <a:pt x="6655999" y="6595490"/>
                </a:lnTo>
                <a:lnTo>
                  <a:pt x="0" y="6595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753594"/>
            <a:ext cx="10091082" cy="8779811"/>
          </a:xfrm>
          <a:custGeom>
            <a:avLst/>
            <a:gdLst/>
            <a:ahLst/>
            <a:cxnLst/>
            <a:rect r="r" b="b" t="t" l="l"/>
            <a:pathLst>
              <a:path h="8779811" w="10091082">
                <a:moveTo>
                  <a:pt x="0" y="0"/>
                </a:moveTo>
                <a:lnTo>
                  <a:pt x="10091082" y="0"/>
                </a:lnTo>
                <a:lnTo>
                  <a:pt x="10091082" y="8779812"/>
                </a:lnTo>
                <a:lnTo>
                  <a:pt x="0" y="8779812"/>
                </a:lnTo>
                <a:lnTo>
                  <a:pt x="0" y="0"/>
                </a:lnTo>
                <a:close/>
              </a:path>
            </a:pathLst>
          </a:custGeom>
          <a:blipFill>
            <a:blip r:embed="rId6"/>
            <a:stretch>
              <a:fillRect l="0" t="0" r="0" b="0"/>
            </a:stretch>
          </a:blipFill>
        </p:spPr>
      </p:sp>
      <p:sp>
        <p:nvSpPr>
          <p:cNvPr name="TextBox 10" id="10"/>
          <p:cNvSpPr txBox="true"/>
          <p:nvPr/>
        </p:nvSpPr>
        <p:spPr>
          <a:xfrm rot="0">
            <a:off x="11119782" y="971550"/>
            <a:ext cx="6139518" cy="3674432"/>
          </a:xfrm>
          <a:prstGeom prst="rect">
            <a:avLst/>
          </a:prstGeom>
        </p:spPr>
        <p:txBody>
          <a:bodyPr anchor="t" rtlCol="false" tIns="0" lIns="0" bIns="0" rIns="0">
            <a:spAutoFit/>
          </a:bodyPr>
          <a:lstStyle/>
          <a:p>
            <a:pPr algn="ctr">
              <a:lnSpc>
                <a:spcPts val="4210"/>
              </a:lnSpc>
              <a:spcBef>
                <a:spcPct val="0"/>
              </a:spcBef>
            </a:pPr>
            <a:r>
              <a:rPr lang="en-US" sz="3007">
                <a:solidFill>
                  <a:srgbClr val="000000"/>
                </a:solidFill>
                <a:latin typeface="Open Sans 1"/>
                <a:ea typeface="Open Sans 1"/>
                <a:cs typeface="Open Sans 1"/>
                <a:sym typeface="Open Sans 1"/>
              </a:rPr>
              <a:t>Chi phí của mỗi công cụ có thể thay đổi tùy thuộc vào số lượng công việc dán nhãn và các tính năng cần thiết. Bạn nên đánh giá từng công cụ dựa trên nhu cầu cụ thể của mình trước khi quyết định chọn công cụ dán nhãn nào.</a:t>
            </a:r>
          </a:p>
        </p:txBody>
      </p:sp>
    </p:spTree>
  </p:cSld>
  <p:clrMapOvr>
    <a:masterClrMapping/>
  </p:clrMapOvr>
</p:sld>
</file>

<file path=ppt/slides/slide107.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753594"/>
            <a:ext cx="16230600" cy="8779811"/>
            <a:chOff x="0" y="0"/>
            <a:chExt cx="4274726" cy="2312378"/>
          </a:xfrm>
        </p:grpSpPr>
        <p:sp>
          <p:nvSpPr>
            <p:cNvPr name="Freeform 3" id="3"/>
            <p:cNvSpPr/>
            <p:nvPr/>
          </p:nvSpPr>
          <p:spPr>
            <a:xfrm flipH="false" flipV="false" rot="0">
              <a:off x="0" y="0"/>
              <a:ext cx="4274726" cy="2312378"/>
            </a:xfrm>
            <a:custGeom>
              <a:avLst/>
              <a:gdLst/>
              <a:ahLst/>
              <a:cxnLst/>
              <a:rect r="r" b="b" t="t" l="l"/>
              <a:pathLst>
                <a:path h="2312378" w="4274726">
                  <a:moveTo>
                    <a:pt x="0" y="0"/>
                  </a:moveTo>
                  <a:lnTo>
                    <a:pt x="4274726" y="0"/>
                  </a:lnTo>
                  <a:lnTo>
                    <a:pt x="4274726" y="2312378"/>
                  </a:lnTo>
                  <a:lnTo>
                    <a:pt x="0" y="2312378"/>
                  </a:lnTo>
                  <a:close/>
                </a:path>
              </a:pathLst>
            </a:custGeom>
            <a:solidFill>
              <a:srgbClr val="FDDF97"/>
            </a:solidFill>
          </p:spPr>
        </p:sp>
        <p:sp>
          <p:nvSpPr>
            <p:cNvPr name="TextBox 4" id="4"/>
            <p:cNvSpPr txBox="true"/>
            <p:nvPr/>
          </p:nvSpPr>
          <p:spPr>
            <a:xfrm>
              <a:off x="0" y="-38100"/>
              <a:ext cx="4274726" cy="235047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446153">
            <a:off x="14486036" y="6854506"/>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828688">
            <a:off x="-5035082" y="-5872670"/>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020801" y="3651874"/>
            <a:ext cx="14246398" cy="2821327"/>
          </a:xfrm>
          <a:prstGeom prst="rect">
            <a:avLst/>
          </a:prstGeom>
        </p:spPr>
        <p:txBody>
          <a:bodyPr anchor="t" rtlCol="false" tIns="0" lIns="0" bIns="0" rIns="0">
            <a:spAutoFit/>
          </a:bodyPr>
          <a:lstStyle/>
          <a:p>
            <a:pPr algn="ctr">
              <a:lnSpc>
                <a:spcPts val="11200"/>
              </a:lnSpc>
              <a:spcBef>
                <a:spcPct val="0"/>
              </a:spcBef>
            </a:pPr>
            <a:r>
              <a:rPr lang="en-US" sz="8000">
                <a:solidFill>
                  <a:srgbClr val="364968"/>
                </a:solidFill>
                <a:latin typeface="Cooper BT Heavy"/>
                <a:ea typeface="Cooper BT Heavy"/>
                <a:cs typeface="Cooper BT Heavy"/>
                <a:sym typeface="Cooper BT Heavy"/>
              </a:rPr>
              <a:t>Adva</a:t>
            </a:r>
            <a:r>
              <a:rPr lang="en-US" sz="8000">
                <a:solidFill>
                  <a:srgbClr val="364968"/>
                </a:solidFill>
                <a:latin typeface="Cooper BT Heavy"/>
                <a:ea typeface="Cooper BT Heavy"/>
                <a:cs typeface="Cooper BT Heavy"/>
                <a:sym typeface="Cooper BT Heavy"/>
              </a:rPr>
              <a:t>nced methods in data labeling</a:t>
            </a:r>
          </a:p>
        </p:txBody>
      </p:sp>
    </p:spTree>
  </p:cSld>
  <p:clrMapOvr>
    <a:masterClrMapping/>
  </p:clrMapOvr>
</p:sld>
</file>

<file path=ppt/slides/slide108.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753594"/>
            <a:ext cx="16230600" cy="8779811"/>
            <a:chOff x="0" y="0"/>
            <a:chExt cx="4274726" cy="2312378"/>
          </a:xfrm>
        </p:grpSpPr>
        <p:sp>
          <p:nvSpPr>
            <p:cNvPr name="Freeform 3" id="3"/>
            <p:cNvSpPr/>
            <p:nvPr/>
          </p:nvSpPr>
          <p:spPr>
            <a:xfrm flipH="false" flipV="false" rot="0">
              <a:off x="0" y="0"/>
              <a:ext cx="4274726" cy="2312378"/>
            </a:xfrm>
            <a:custGeom>
              <a:avLst/>
              <a:gdLst/>
              <a:ahLst/>
              <a:cxnLst/>
              <a:rect r="r" b="b" t="t" l="l"/>
              <a:pathLst>
                <a:path h="2312378" w="4274726">
                  <a:moveTo>
                    <a:pt x="0" y="0"/>
                  </a:moveTo>
                  <a:lnTo>
                    <a:pt x="4274726" y="0"/>
                  </a:lnTo>
                  <a:lnTo>
                    <a:pt x="4274726" y="2312378"/>
                  </a:lnTo>
                  <a:lnTo>
                    <a:pt x="0" y="2312378"/>
                  </a:lnTo>
                  <a:close/>
                </a:path>
              </a:pathLst>
            </a:custGeom>
            <a:solidFill>
              <a:srgbClr val="FDDF97"/>
            </a:solidFill>
          </p:spPr>
        </p:sp>
        <p:sp>
          <p:nvSpPr>
            <p:cNvPr name="TextBox 4" id="4"/>
            <p:cNvSpPr txBox="true"/>
            <p:nvPr/>
          </p:nvSpPr>
          <p:spPr>
            <a:xfrm>
              <a:off x="0" y="-38100"/>
              <a:ext cx="4274726" cy="2350478"/>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643716" y="2012805"/>
            <a:ext cx="15000568" cy="7556075"/>
          </a:xfrm>
          <a:prstGeom prst="rect">
            <a:avLst/>
          </a:prstGeom>
        </p:spPr>
        <p:txBody>
          <a:bodyPr anchor="t" rtlCol="false" tIns="0" lIns="0" bIns="0" rIns="0">
            <a:spAutoFit/>
          </a:bodyPr>
          <a:lstStyle/>
          <a:p>
            <a:pPr algn="l">
              <a:lnSpc>
                <a:spcPts val="4017"/>
              </a:lnSpc>
            </a:pPr>
            <a:r>
              <a:rPr lang="en-US" sz="2869">
                <a:solidFill>
                  <a:srgbClr val="364968"/>
                </a:solidFill>
                <a:latin typeface="TT Hoves"/>
                <a:ea typeface="TT Hoves"/>
                <a:cs typeface="TT Hoves"/>
                <a:sym typeface="TT Hoves"/>
              </a:rPr>
              <a:t>Active learning (Học chủ động) </a:t>
            </a:r>
            <a:r>
              <a:rPr lang="en-US" sz="2869" u="none">
                <a:solidFill>
                  <a:srgbClr val="364968"/>
                </a:solidFill>
                <a:latin typeface="TT Hoves"/>
                <a:ea typeface="TT Hoves"/>
                <a:cs typeface="TT Hoves"/>
                <a:sym typeface="TT Hoves"/>
              </a:rPr>
              <a:t>là</a:t>
            </a:r>
            <a:r>
              <a:rPr lang="en-US" sz="2869">
                <a:solidFill>
                  <a:srgbClr val="364968"/>
                </a:solidFill>
                <a:latin typeface="TT Hoves"/>
                <a:ea typeface="TT Hoves"/>
                <a:cs typeface="TT Hoves"/>
                <a:sym typeface="TT Hoves"/>
              </a:rPr>
              <a:t> kỹ thuật học máy trong đó mô hình chủ động chọn các mẫu dữ liệu chưa chắc chắn để con người gắn nhãn, từ đó giảm khối lượng dữ liệu cần gắn nhãn.</a:t>
            </a:r>
          </a:p>
          <a:p>
            <a:pPr algn="l">
              <a:lnSpc>
                <a:spcPts val="4017"/>
              </a:lnSpc>
            </a:pPr>
            <a:r>
              <a:rPr lang="en-US" sz="2869">
                <a:solidFill>
                  <a:srgbClr val="364968"/>
                </a:solidFill>
                <a:latin typeface="TT Hoves"/>
                <a:ea typeface="TT Hoves"/>
                <a:cs typeface="TT Hoves"/>
                <a:sym typeface="TT Hoves"/>
              </a:rPr>
              <a:t>Quy trình:</a:t>
            </a:r>
          </a:p>
          <a:p>
            <a:pPr algn="l" marL="619502" indent="-309751" lvl="1">
              <a:lnSpc>
                <a:spcPts val="4017"/>
              </a:lnSpc>
              <a:buAutoNum type="arabicPeriod" startAt="1"/>
            </a:pPr>
            <a:r>
              <a:rPr lang="en-US" sz="2869">
                <a:solidFill>
                  <a:srgbClr val="364968"/>
                </a:solidFill>
                <a:latin typeface="TT Hoves"/>
                <a:ea typeface="TT Hoves"/>
                <a:cs typeface="TT Hoves"/>
                <a:sym typeface="TT Hoves"/>
              </a:rPr>
              <a:t>Huấn luyện mô hình ban đầu bằng tập dữ liệu nhỏ.</a:t>
            </a:r>
          </a:p>
          <a:p>
            <a:pPr algn="l" marL="619502" indent="-309751" lvl="1">
              <a:lnSpc>
                <a:spcPts val="4017"/>
              </a:lnSpc>
              <a:buAutoNum type="arabicPeriod" startAt="1"/>
            </a:pPr>
            <a:r>
              <a:rPr lang="en-US" sz="2869">
                <a:solidFill>
                  <a:srgbClr val="364968"/>
                </a:solidFill>
                <a:latin typeface="TT Hoves"/>
                <a:ea typeface="TT Hoves"/>
                <a:cs typeface="TT Hoves"/>
                <a:sym typeface="TT Hoves"/>
              </a:rPr>
              <a:t>Mô hình chọn các mẫu mà nó thấy không chắc chắn.</a:t>
            </a:r>
          </a:p>
          <a:p>
            <a:pPr algn="l" marL="619502" indent="-309751" lvl="1">
              <a:lnSpc>
                <a:spcPts val="4017"/>
              </a:lnSpc>
              <a:buAutoNum type="arabicPeriod" startAt="1"/>
            </a:pPr>
            <a:r>
              <a:rPr lang="en-US" sz="2869">
                <a:solidFill>
                  <a:srgbClr val="364968"/>
                </a:solidFill>
                <a:latin typeface="TT Hoves"/>
                <a:ea typeface="TT Hoves"/>
                <a:cs typeface="TT Hoves"/>
                <a:sym typeface="TT Hoves"/>
              </a:rPr>
              <a:t>Con người gắn nhãn các mẫu này.</a:t>
            </a:r>
          </a:p>
          <a:p>
            <a:pPr algn="l" marL="619502" indent="-309751" lvl="1">
              <a:lnSpc>
                <a:spcPts val="4017"/>
              </a:lnSpc>
              <a:buAutoNum type="arabicPeriod" startAt="1"/>
            </a:pPr>
            <a:r>
              <a:rPr lang="en-US" sz="2869">
                <a:solidFill>
                  <a:srgbClr val="364968"/>
                </a:solidFill>
                <a:latin typeface="TT Hoves"/>
                <a:ea typeface="TT Hoves"/>
                <a:cs typeface="TT Hoves"/>
                <a:sym typeface="TT Hoves"/>
              </a:rPr>
              <a:t>Mô hình cập nhật lại và lặp lại quy trình.</a:t>
            </a:r>
          </a:p>
          <a:p>
            <a:pPr algn="l">
              <a:lnSpc>
                <a:spcPts val="4017"/>
              </a:lnSpc>
            </a:pPr>
            <a:r>
              <a:rPr lang="en-US" sz="2869">
                <a:solidFill>
                  <a:srgbClr val="364968"/>
                </a:solidFill>
                <a:latin typeface="TT Hoves"/>
                <a:ea typeface="TT Hoves"/>
                <a:cs typeface="TT Hoves"/>
                <a:sym typeface="TT Hoves"/>
              </a:rPr>
              <a:t>Ưu điểm:</a:t>
            </a:r>
          </a:p>
          <a:p>
            <a:pPr algn="l" marL="619502" indent="-309751" lvl="1">
              <a:lnSpc>
                <a:spcPts val="4017"/>
              </a:lnSpc>
              <a:buFont typeface="Arial"/>
              <a:buChar char="•"/>
            </a:pPr>
            <a:r>
              <a:rPr lang="en-US" sz="2869">
                <a:solidFill>
                  <a:srgbClr val="364968"/>
                </a:solidFill>
                <a:latin typeface="TT Hoves"/>
                <a:ea typeface="TT Hoves"/>
                <a:cs typeface="TT Hoves"/>
                <a:sym typeface="TT Hoves"/>
              </a:rPr>
              <a:t>Giảm chi phí gắn nhãn.</a:t>
            </a:r>
          </a:p>
          <a:p>
            <a:pPr algn="l" marL="619502" indent="-309751" lvl="1">
              <a:lnSpc>
                <a:spcPts val="4017"/>
              </a:lnSpc>
              <a:buFont typeface="Arial"/>
              <a:buChar char="•"/>
            </a:pPr>
            <a:r>
              <a:rPr lang="en-US" sz="2869">
                <a:solidFill>
                  <a:srgbClr val="364968"/>
                </a:solidFill>
                <a:latin typeface="TT Hoves"/>
                <a:ea typeface="TT Hoves"/>
                <a:cs typeface="TT Hoves"/>
                <a:sym typeface="TT Hoves"/>
              </a:rPr>
              <a:t>Tập trung vào mẫu khó, giúp cải thiện mô hình nhanh hơn.</a:t>
            </a:r>
          </a:p>
          <a:p>
            <a:pPr algn="l">
              <a:lnSpc>
                <a:spcPts val="4017"/>
              </a:lnSpc>
            </a:pPr>
            <a:r>
              <a:rPr lang="en-US" sz="2869">
                <a:solidFill>
                  <a:srgbClr val="364968"/>
                </a:solidFill>
                <a:latin typeface="TT Hoves"/>
                <a:ea typeface="TT Hoves"/>
                <a:cs typeface="TT Hoves"/>
                <a:sym typeface="TT Hoves"/>
              </a:rPr>
              <a:t>Hạn chế:</a:t>
            </a:r>
          </a:p>
          <a:p>
            <a:pPr algn="l" marL="619502" indent="-309751" lvl="1">
              <a:lnSpc>
                <a:spcPts val="4017"/>
              </a:lnSpc>
              <a:buFont typeface="Arial"/>
              <a:buChar char="•"/>
            </a:pPr>
            <a:r>
              <a:rPr lang="en-US" sz="2869">
                <a:solidFill>
                  <a:srgbClr val="364968"/>
                </a:solidFill>
                <a:latin typeface="TT Hoves"/>
                <a:ea typeface="TT Hoves"/>
                <a:cs typeface="TT Hoves"/>
                <a:sym typeface="TT Hoves"/>
              </a:rPr>
              <a:t>Cần huấn luyện – gắn nhãn lặp lại nhiều vòng.</a:t>
            </a:r>
          </a:p>
          <a:p>
            <a:pPr algn="l" marL="619502" indent="-309751" lvl="1">
              <a:lnSpc>
                <a:spcPts val="4017"/>
              </a:lnSpc>
              <a:buFont typeface="Arial"/>
              <a:buChar char="•"/>
            </a:pPr>
            <a:r>
              <a:rPr lang="en-US" sz="2869">
                <a:solidFill>
                  <a:srgbClr val="364968"/>
                </a:solidFill>
                <a:latin typeface="TT Hoves"/>
                <a:ea typeface="TT Hoves"/>
                <a:cs typeface="TT Hoves"/>
                <a:sym typeface="TT Hoves"/>
              </a:rPr>
              <a:t>Việc chọn mẫu "thông tin nhất" rất quan trọng.</a:t>
            </a:r>
          </a:p>
          <a:p>
            <a:pPr algn="l">
              <a:lnSpc>
                <a:spcPts val="4017"/>
              </a:lnSpc>
            </a:pPr>
          </a:p>
        </p:txBody>
      </p:sp>
      <p:sp>
        <p:nvSpPr>
          <p:cNvPr name="Freeform 6" id="6"/>
          <p:cNvSpPr/>
          <p:nvPr/>
        </p:nvSpPr>
        <p:spPr>
          <a:xfrm flipH="false" flipV="false" rot="0">
            <a:off x="-4480706" y="7396290"/>
            <a:ext cx="6655999" cy="6595490"/>
          </a:xfrm>
          <a:custGeom>
            <a:avLst/>
            <a:gdLst/>
            <a:ahLst/>
            <a:cxnLst/>
            <a:rect r="r" b="b" t="t" l="l"/>
            <a:pathLst>
              <a:path h="6595490" w="6655999">
                <a:moveTo>
                  <a:pt x="0" y="0"/>
                </a:moveTo>
                <a:lnTo>
                  <a:pt x="6655999" y="0"/>
                </a:lnTo>
                <a:lnTo>
                  <a:pt x="6655999" y="6595490"/>
                </a:lnTo>
                <a:lnTo>
                  <a:pt x="0" y="6595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643716" y="923925"/>
            <a:ext cx="15000568" cy="916169"/>
          </a:xfrm>
          <a:prstGeom prst="rect">
            <a:avLst/>
          </a:prstGeom>
        </p:spPr>
        <p:txBody>
          <a:bodyPr anchor="t" rtlCol="false" tIns="0" lIns="0" bIns="0" rIns="0">
            <a:spAutoFit/>
          </a:bodyPr>
          <a:lstStyle/>
          <a:p>
            <a:pPr algn="ctr">
              <a:lnSpc>
                <a:spcPts val="7399"/>
              </a:lnSpc>
              <a:spcBef>
                <a:spcPct val="0"/>
              </a:spcBef>
            </a:pPr>
            <a:r>
              <a:rPr lang="en-US" sz="5285">
                <a:solidFill>
                  <a:srgbClr val="364968"/>
                </a:solidFill>
                <a:latin typeface="Cooper BT Heavy"/>
                <a:ea typeface="Cooper BT Heavy"/>
                <a:cs typeface="Cooper BT Heavy"/>
                <a:sym typeface="Cooper BT Heavy"/>
              </a:rPr>
              <a:t>Adva</a:t>
            </a:r>
            <a:r>
              <a:rPr lang="en-US" sz="5285">
                <a:solidFill>
                  <a:srgbClr val="364968"/>
                </a:solidFill>
                <a:latin typeface="Cooper BT Heavy"/>
                <a:ea typeface="Cooper BT Heavy"/>
                <a:cs typeface="Cooper BT Heavy"/>
                <a:sym typeface="Cooper BT Heavy"/>
              </a:rPr>
              <a:t>nced methods in data labeling</a:t>
            </a:r>
          </a:p>
        </p:txBody>
      </p:sp>
    </p:spTree>
  </p:cSld>
  <p:clrMapOvr>
    <a:masterClrMapping/>
  </p:clrMapOvr>
</p:sld>
</file>

<file path=ppt/slides/slide109.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753594"/>
            <a:ext cx="16230600" cy="8779811"/>
            <a:chOff x="0" y="0"/>
            <a:chExt cx="4274726" cy="2312378"/>
          </a:xfrm>
        </p:grpSpPr>
        <p:sp>
          <p:nvSpPr>
            <p:cNvPr name="Freeform 3" id="3"/>
            <p:cNvSpPr/>
            <p:nvPr/>
          </p:nvSpPr>
          <p:spPr>
            <a:xfrm flipH="false" flipV="false" rot="0">
              <a:off x="0" y="0"/>
              <a:ext cx="4274726" cy="2312378"/>
            </a:xfrm>
            <a:custGeom>
              <a:avLst/>
              <a:gdLst/>
              <a:ahLst/>
              <a:cxnLst/>
              <a:rect r="r" b="b" t="t" l="l"/>
              <a:pathLst>
                <a:path h="2312378" w="4274726">
                  <a:moveTo>
                    <a:pt x="0" y="0"/>
                  </a:moveTo>
                  <a:lnTo>
                    <a:pt x="4274726" y="0"/>
                  </a:lnTo>
                  <a:lnTo>
                    <a:pt x="4274726" y="2312378"/>
                  </a:lnTo>
                  <a:lnTo>
                    <a:pt x="0" y="2312378"/>
                  </a:lnTo>
                  <a:close/>
                </a:path>
              </a:pathLst>
            </a:custGeom>
            <a:solidFill>
              <a:srgbClr val="FDDF97"/>
            </a:solidFill>
          </p:spPr>
        </p:sp>
        <p:sp>
          <p:nvSpPr>
            <p:cNvPr name="TextBox 4" id="4"/>
            <p:cNvSpPr txBox="true"/>
            <p:nvPr/>
          </p:nvSpPr>
          <p:spPr>
            <a:xfrm>
              <a:off x="0" y="-38100"/>
              <a:ext cx="4274726" cy="2350478"/>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643716" y="2012805"/>
            <a:ext cx="15000568" cy="5536926"/>
          </a:xfrm>
          <a:prstGeom prst="rect">
            <a:avLst/>
          </a:prstGeom>
        </p:spPr>
        <p:txBody>
          <a:bodyPr anchor="t" rtlCol="false" tIns="0" lIns="0" bIns="0" rIns="0">
            <a:spAutoFit/>
          </a:bodyPr>
          <a:lstStyle/>
          <a:p>
            <a:pPr algn="l">
              <a:lnSpc>
                <a:spcPts val="4017"/>
              </a:lnSpc>
            </a:pPr>
            <a:r>
              <a:rPr lang="en-US" sz="2869">
                <a:solidFill>
                  <a:srgbClr val="364968"/>
                </a:solidFill>
                <a:latin typeface="TT Hoves"/>
                <a:ea typeface="TT Hoves"/>
                <a:cs typeface="TT Hoves"/>
                <a:sym typeface="TT Hoves"/>
              </a:rPr>
              <a:t>Semi-automated labeling là phương pháp kết hợp giữa tự động và con người trong việc gán nhãn dữ liệu.</a:t>
            </a:r>
          </a:p>
          <a:p>
            <a:pPr algn="l" marL="619502" indent="-309751" lvl="1">
              <a:lnSpc>
                <a:spcPts val="4017"/>
              </a:lnSpc>
              <a:buFont typeface="Arial"/>
              <a:buChar char="•"/>
            </a:pPr>
            <a:r>
              <a:rPr lang="en-US" sz="2869">
                <a:solidFill>
                  <a:srgbClr val="364968"/>
                </a:solidFill>
                <a:latin typeface="TT Hoves"/>
                <a:ea typeface="TT Hoves"/>
                <a:cs typeface="TT Hoves"/>
                <a:sym typeface="TT Hoves"/>
              </a:rPr>
              <a:t>Workflow: Hệ thống tự động gán nhãn trước, sau đó con người kiểm tra và chỉnh sửa. Nhãn</a:t>
            </a:r>
            <a:r>
              <a:rPr lang="en-US" sz="2869">
                <a:solidFill>
                  <a:srgbClr val="364968"/>
                </a:solidFill>
                <a:latin typeface="TT Hoves"/>
                <a:ea typeface="TT Hoves"/>
                <a:cs typeface="TT Hoves"/>
                <a:sym typeface="TT Hoves"/>
              </a:rPr>
              <a:t> đã sửa được dùng để cải thiện mô hình.</a:t>
            </a:r>
          </a:p>
          <a:p>
            <a:pPr algn="l" marL="619502" indent="-309751" lvl="1">
              <a:lnSpc>
                <a:spcPts val="4017"/>
              </a:lnSpc>
              <a:buFont typeface="Arial"/>
              <a:buChar char="•"/>
            </a:pPr>
            <a:r>
              <a:rPr lang="en-US" sz="2869">
                <a:solidFill>
                  <a:srgbClr val="364968"/>
                </a:solidFill>
                <a:latin typeface="TT Hoves"/>
                <a:ea typeface="TT Hoves"/>
                <a:cs typeface="TT Hoves"/>
                <a:sym typeface="TT Hoves"/>
              </a:rPr>
              <a:t>Benefits: Giúp tăng tốc độ gán nhãn nhờ tự động hóa, nhưng vẫn giữ độ chính xác nhờ con người kiểm duyệt.</a:t>
            </a:r>
          </a:p>
          <a:p>
            <a:pPr algn="l" marL="619502" indent="-309751" lvl="1">
              <a:lnSpc>
                <a:spcPts val="4017"/>
              </a:lnSpc>
              <a:buFont typeface="Arial"/>
              <a:buChar char="•"/>
            </a:pPr>
            <a:r>
              <a:rPr lang="en-US" sz="2869">
                <a:solidFill>
                  <a:srgbClr val="364968"/>
                </a:solidFill>
                <a:latin typeface="TT Hoves"/>
                <a:ea typeface="TT Hoves"/>
                <a:cs typeface="TT Hoves"/>
                <a:sym typeface="TT Hoves"/>
              </a:rPr>
              <a:t>Challenges: Phụ thuộc vào độ chính xác của thuật toán tự động và cần cân bằng giữa máy và người.</a:t>
            </a:r>
          </a:p>
          <a:p>
            <a:pPr algn="l" marL="619502" indent="-309751" lvl="1">
              <a:lnSpc>
                <a:spcPts val="4017"/>
              </a:lnSpc>
              <a:buFont typeface="Arial"/>
              <a:buChar char="•"/>
            </a:pPr>
            <a:r>
              <a:rPr lang="en-US" sz="2869">
                <a:solidFill>
                  <a:srgbClr val="364968"/>
                </a:solidFill>
                <a:latin typeface="TT Hoves"/>
                <a:ea typeface="TT Hoves"/>
                <a:cs typeface="TT Hoves"/>
                <a:sym typeface="TT Hoves"/>
              </a:rPr>
              <a:t>Decision-making: Máy thực hiện bước gán nhãn đầu, con người xác nhận và chỉnh sửa dựa trên chuyên môn.</a:t>
            </a:r>
          </a:p>
          <a:p>
            <a:pPr algn="l">
              <a:lnSpc>
                <a:spcPts val="4017"/>
              </a:lnSpc>
            </a:pPr>
          </a:p>
        </p:txBody>
      </p:sp>
      <p:sp>
        <p:nvSpPr>
          <p:cNvPr name="Freeform 6" id="6"/>
          <p:cNvSpPr/>
          <p:nvPr/>
        </p:nvSpPr>
        <p:spPr>
          <a:xfrm flipH="false" flipV="false" rot="0">
            <a:off x="-4480706" y="7396290"/>
            <a:ext cx="6655999" cy="6595490"/>
          </a:xfrm>
          <a:custGeom>
            <a:avLst/>
            <a:gdLst/>
            <a:ahLst/>
            <a:cxnLst/>
            <a:rect r="r" b="b" t="t" l="l"/>
            <a:pathLst>
              <a:path h="6595490" w="6655999">
                <a:moveTo>
                  <a:pt x="0" y="0"/>
                </a:moveTo>
                <a:lnTo>
                  <a:pt x="6655999" y="0"/>
                </a:lnTo>
                <a:lnTo>
                  <a:pt x="6655999" y="6595490"/>
                </a:lnTo>
                <a:lnTo>
                  <a:pt x="0" y="6595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643716" y="923925"/>
            <a:ext cx="15000568" cy="916169"/>
          </a:xfrm>
          <a:prstGeom prst="rect">
            <a:avLst/>
          </a:prstGeom>
        </p:spPr>
        <p:txBody>
          <a:bodyPr anchor="t" rtlCol="false" tIns="0" lIns="0" bIns="0" rIns="0">
            <a:spAutoFit/>
          </a:bodyPr>
          <a:lstStyle/>
          <a:p>
            <a:pPr algn="ctr">
              <a:lnSpc>
                <a:spcPts val="7399"/>
              </a:lnSpc>
              <a:spcBef>
                <a:spcPct val="0"/>
              </a:spcBef>
            </a:pPr>
            <a:r>
              <a:rPr lang="en-US" sz="5285">
                <a:solidFill>
                  <a:srgbClr val="364968"/>
                </a:solidFill>
                <a:latin typeface="Cooper BT Heavy"/>
                <a:ea typeface="Cooper BT Heavy"/>
                <a:cs typeface="Cooper BT Heavy"/>
                <a:sym typeface="Cooper BT Heavy"/>
              </a:rPr>
              <a:t>Adva</a:t>
            </a:r>
            <a:r>
              <a:rPr lang="en-US" sz="5285">
                <a:solidFill>
                  <a:srgbClr val="364968"/>
                </a:solidFill>
                <a:latin typeface="Cooper BT Heavy"/>
                <a:ea typeface="Cooper BT Heavy"/>
                <a:cs typeface="Cooper BT Heavy"/>
                <a:sym typeface="Cooper BT Heavy"/>
              </a:rPr>
              <a:t>nced methods in data labeling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782919" y="476194"/>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Object 7" id="7"/>
          <p:cNvGraphicFramePr/>
          <p:nvPr/>
        </p:nvGraphicFramePr>
        <p:xfrm>
          <a:off x="1028700" y="3122930"/>
          <a:ext cx="7586157" cy="4274588"/>
        </p:xfrm>
        <a:graphic>
          <a:graphicData uri="http://schemas.openxmlformats.org/presentationml/2006/ole">
            <p:oleObj imgW="9105900" imgH="57912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8" id="8"/>
          <p:cNvSpPr txBox="true"/>
          <p:nvPr/>
        </p:nvSpPr>
        <p:spPr>
          <a:xfrm rot="0">
            <a:off x="782919" y="596380"/>
            <a:ext cx="12623500" cy="923021"/>
          </a:xfrm>
          <a:prstGeom prst="rect">
            <a:avLst/>
          </a:prstGeom>
        </p:spPr>
        <p:txBody>
          <a:bodyPr anchor="t" rtlCol="false" tIns="0" lIns="0" bIns="0" rIns="0">
            <a:spAutoFit/>
          </a:bodyPr>
          <a:lstStyle/>
          <a:p>
            <a:pPr algn="ctr">
              <a:lnSpc>
                <a:spcPts val="3461"/>
              </a:lnSpc>
            </a:pPr>
            <a:r>
              <a:rPr lang="en-US" sz="3762">
                <a:solidFill>
                  <a:srgbClr val="364968"/>
                </a:solidFill>
                <a:latin typeface="Cooper BT Heavy"/>
                <a:ea typeface="Cooper BT Heavy"/>
                <a:cs typeface="Cooper BT Heavy"/>
                <a:sym typeface="Cooper BT Heavy"/>
              </a:rPr>
              <a:t>Tools and frameworks for text data labeling</a:t>
            </a:r>
          </a:p>
          <a:p>
            <a:pPr algn="ctr">
              <a:lnSpc>
                <a:spcPts val="3461"/>
              </a:lnSpc>
            </a:pPr>
          </a:p>
        </p:txBody>
      </p:sp>
      <p:sp>
        <p:nvSpPr>
          <p:cNvPr name="TextBox 9" id="9"/>
          <p:cNvSpPr txBox="true"/>
          <p:nvPr/>
        </p:nvSpPr>
        <p:spPr>
          <a:xfrm rot="0">
            <a:off x="782919" y="2000250"/>
            <a:ext cx="8115300" cy="49784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Open Sans 1"/>
                <a:ea typeface="Open Sans 1"/>
                <a:cs typeface="Open Sans 1"/>
                <a:sym typeface="Open Sans 1"/>
              </a:rPr>
              <a:t>Cô</a:t>
            </a:r>
            <a:r>
              <a:rPr lang="en-US" sz="2899">
                <a:solidFill>
                  <a:srgbClr val="000000"/>
                </a:solidFill>
                <a:latin typeface="Open Sans 1"/>
                <a:ea typeface="Open Sans 1"/>
                <a:cs typeface="Open Sans 1"/>
                <a:sym typeface="Open Sans 1"/>
              </a:rPr>
              <a:t>ng cụ Mô hình Ngôn ngữ Tiên tiến</a:t>
            </a:r>
          </a:p>
        </p:txBody>
      </p:sp>
      <p:sp>
        <p:nvSpPr>
          <p:cNvPr name="TextBox 10" id="10"/>
          <p:cNvSpPr txBox="true"/>
          <p:nvPr/>
        </p:nvSpPr>
        <p:spPr>
          <a:xfrm rot="0">
            <a:off x="9698778" y="2000250"/>
            <a:ext cx="6914932" cy="49784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Open Sans 1"/>
                <a:ea typeface="Open Sans 1"/>
                <a:cs typeface="Open Sans 1"/>
                <a:sym typeface="Open Sans 1"/>
              </a:rPr>
              <a:t>Generative AI (GPT/OpenAI)</a:t>
            </a:r>
          </a:p>
        </p:txBody>
      </p:sp>
      <p:sp>
        <p:nvSpPr>
          <p:cNvPr name="TextBox 11" id="11"/>
          <p:cNvSpPr txBox="true"/>
          <p:nvPr/>
        </p:nvSpPr>
        <p:spPr>
          <a:xfrm rot="0">
            <a:off x="9698778" y="3065780"/>
            <a:ext cx="6914932" cy="409829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Open Sans 1 Bold"/>
                <a:ea typeface="Open Sans 1 Bold"/>
                <a:cs typeface="Open Sans 1 Bold"/>
                <a:sym typeface="Open Sans 1 Bold"/>
              </a:rPr>
              <a:t>Kiến trúc:</a:t>
            </a:r>
            <a:r>
              <a:rPr lang="en-US" sz="2899">
                <a:solidFill>
                  <a:srgbClr val="000000"/>
                </a:solidFill>
                <a:latin typeface="Open Sans 1"/>
                <a:ea typeface="Open Sans 1"/>
                <a:cs typeface="Open Sans 1"/>
                <a:sym typeface="Open Sans 1"/>
              </a:rPr>
              <a:t> Dựa trên Transformer (giúp nắm bắt mối quan hệ ngữ cảnh dài).</a:t>
            </a:r>
          </a:p>
          <a:p>
            <a:pPr algn="l">
              <a:lnSpc>
                <a:spcPts val="4059"/>
              </a:lnSpc>
              <a:spcBef>
                <a:spcPct val="0"/>
              </a:spcBef>
            </a:pPr>
            <a:r>
              <a:rPr lang="en-US" b="true" sz="2899">
                <a:solidFill>
                  <a:srgbClr val="000000"/>
                </a:solidFill>
                <a:latin typeface="Open Sans 1 Bold"/>
                <a:ea typeface="Open Sans 1 Bold"/>
                <a:cs typeface="Open Sans 1 Bold"/>
                <a:sym typeface="Open Sans 1 Bold"/>
              </a:rPr>
              <a:t>Sức mạnh:</a:t>
            </a:r>
            <a:r>
              <a:rPr lang="en-US" sz="2899">
                <a:solidFill>
                  <a:srgbClr val="000000"/>
                </a:solidFill>
                <a:latin typeface="Open Sans 1"/>
                <a:ea typeface="Open Sans 1"/>
                <a:cs typeface="Open Sans 1"/>
                <a:sym typeface="Open Sans 1"/>
              </a:rPr>
              <a:t> Đa năng và khả năng hiểu ngữ cảnh vượt trội. Có thể tạo văn bản mạch lạc và thực hiện nhiều tác vụ NLP.</a:t>
            </a:r>
          </a:p>
          <a:p>
            <a:pPr algn="l">
              <a:lnSpc>
                <a:spcPts val="4059"/>
              </a:lnSpc>
              <a:spcBef>
                <a:spcPct val="0"/>
              </a:spcBef>
            </a:pPr>
            <a:r>
              <a:rPr lang="en-US" b="true" sz="2899">
                <a:solidFill>
                  <a:srgbClr val="000000"/>
                </a:solidFill>
                <a:latin typeface="Open Sans 1 Bold"/>
                <a:ea typeface="Open Sans 1 Bold"/>
                <a:cs typeface="Open Sans 1 Bold"/>
                <a:sym typeface="Open Sans 1 Bold"/>
              </a:rPr>
              <a:t>Hạn chế:</a:t>
            </a:r>
            <a:r>
              <a:rPr lang="en-US" sz="2899">
                <a:solidFill>
                  <a:srgbClr val="000000"/>
                </a:solidFill>
                <a:latin typeface="Open Sans 1"/>
                <a:ea typeface="Open Sans 1"/>
                <a:cs typeface="Open Sans 1"/>
                <a:sym typeface="Open Sans 1"/>
              </a:rPr>
              <a:t> Tiêu tốn nhiều tài nguyên tính toán (resource-intensive) để hoạt động và tinh chỉnh.</a:t>
            </a:r>
          </a:p>
        </p:txBody>
      </p:sp>
    </p:spTree>
  </p:cSld>
  <p:clrMapOvr>
    <a:masterClrMapping/>
  </p:clrMapOvr>
</p:sld>
</file>

<file path=ppt/slides/slide110.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753594"/>
            <a:ext cx="16230600" cy="8779811"/>
            <a:chOff x="0" y="0"/>
            <a:chExt cx="4274726" cy="2312378"/>
          </a:xfrm>
        </p:grpSpPr>
        <p:sp>
          <p:nvSpPr>
            <p:cNvPr name="Freeform 3" id="3"/>
            <p:cNvSpPr/>
            <p:nvPr/>
          </p:nvSpPr>
          <p:spPr>
            <a:xfrm flipH="false" flipV="false" rot="0">
              <a:off x="0" y="0"/>
              <a:ext cx="4274726" cy="2312378"/>
            </a:xfrm>
            <a:custGeom>
              <a:avLst/>
              <a:gdLst/>
              <a:ahLst/>
              <a:cxnLst/>
              <a:rect r="r" b="b" t="t" l="l"/>
              <a:pathLst>
                <a:path h="2312378" w="4274726">
                  <a:moveTo>
                    <a:pt x="0" y="0"/>
                  </a:moveTo>
                  <a:lnTo>
                    <a:pt x="4274726" y="0"/>
                  </a:lnTo>
                  <a:lnTo>
                    <a:pt x="4274726" y="2312378"/>
                  </a:lnTo>
                  <a:lnTo>
                    <a:pt x="0" y="2312378"/>
                  </a:lnTo>
                  <a:close/>
                </a:path>
              </a:pathLst>
            </a:custGeom>
            <a:solidFill>
              <a:srgbClr val="FDDF97"/>
            </a:solidFill>
          </p:spPr>
        </p:sp>
        <p:sp>
          <p:nvSpPr>
            <p:cNvPr name="TextBox 4" id="4"/>
            <p:cNvSpPr txBox="true"/>
            <p:nvPr/>
          </p:nvSpPr>
          <p:spPr>
            <a:xfrm>
              <a:off x="0" y="-38100"/>
              <a:ext cx="4274726" cy="2350478"/>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643716" y="2012805"/>
            <a:ext cx="15000568" cy="5032139"/>
          </a:xfrm>
          <a:prstGeom prst="rect">
            <a:avLst/>
          </a:prstGeom>
        </p:spPr>
        <p:txBody>
          <a:bodyPr anchor="t" rtlCol="false" tIns="0" lIns="0" bIns="0" rIns="0">
            <a:spAutoFit/>
          </a:bodyPr>
          <a:lstStyle/>
          <a:p>
            <a:pPr algn="l">
              <a:lnSpc>
                <a:spcPts val="4017"/>
              </a:lnSpc>
            </a:pPr>
            <a:r>
              <a:rPr lang="en-US" sz="2869" b="true">
                <a:solidFill>
                  <a:srgbClr val="364968"/>
                </a:solidFill>
                <a:latin typeface="TT Hoves Bold"/>
                <a:ea typeface="TT Hoves Bold"/>
                <a:cs typeface="TT Hoves Bold"/>
                <a:sym typeface="TT Hoves Bold"/>
              </a:rPr>
              <a:t>So sánh với Active Learning:</a:t>
            </a:r>
          </a:p>
          <a:p>
            <a:pPr algn="l" marL="619502" indent="-309751" lvl="1">
              <a:lnSpc>
                <a:spcPts val="4017"/>
              </a:lnSpc>
              <a:buFont typeface="Arial"/>
              <a:buChar char="•"/>
            </a:pPr>
            <a:r>
              <a:rPr lang="en-US" sz="2869">
                <a:solidFill>
                  <a:srgbClr val="364968"/>
                </a:solidFill>
                <a:latin typeface="TT Hoves"/>
                <a:ea typeface="TT Hoves"/>
                <a:cs typeface="TT Hoves"/>
                <a:sym typeface="TT Hoves"/>
              </a:rPr>
              <a:t>Active learning: mô hình chủ động chọn mẫu khó để con người gán nhãn → mô hình dẫn dắt quá trình.</a:t>
            </a:r>
          </a:p>
          <a:p>
            <a:pPr algn="l" marL="619502" indent="-309751" lvl="1">
              <a:lnSpc>
                <a:spcPts val="4017"/>
              </a:lnSpc>
              <a:buFont typeface="Arial"/>
              <a:buChar char="•"/>
            </a:pPr>
            <a:r>
              <a:rPr lang="en-US" sz="2869">
                <a:solidFill>
                  <a:srgbClr val="364968"/>
                </a:solidFill>
                <a:latin typeface="TT Hoves"/>
                <a:ea typeface="TT Hoves"/>
                <a:cs typeface="TT Hoves"/>
                <a:sym typeface="TT Hoves"/>
              </a:rPr>
              <a:t>Semi-aut</a:t>
            </a:r>
            <a:r>
              <a:rPr lang="en-US" sz="2869">
                <a:solidFill>
                  <a:srgbClr val="364968"/>
                </a:solidFill>
                <a:latin typeface="TT Hoves"/>
                <a:ea typeface="TT Hoves"/>
                <a:cs typeface="TT Hoves"/>
                <a:sym typeface="TT Hoves"/>
              </a:rPr>
              <a:t>omated labeling: máy tự động gán nhãn trước, con người chỉnh sửa lại</a:t>
            </a:r>
            <a:r>
              <a:rPr lang="en-US" sz="2869">
                <a:solidFill>
                  <a:srgbClr val="364968"/>
                </a:solidFill>
                <a:latin typeface="TT Hoves"/>
                <a:ea typeface="TT Hoves"/>
                <a:cs typeface="TT Hoves"/>
                <a:sym typeface="TT Hoves"/>
              </a:rPr>
              <a:t> → hợp tác giữa máy và người.</a:t>
            </a:r>
          </a:p>
          <a:p>
            <a:pPr algn="l">
              <a:lnSpc>
                <a:spcPts val="4017"/>
              </a:lnSpc>
            </a:pPr>
            <a:r>
              <a:rPr lang="en-US" sz="2869">
                <a:solidFill>
                  <a:srgbClr val="364968"/>
                </a:solidFill>
                <a:latin typeface="TT Hoves"/>
                <a:ea typeface="TT Hoves"/>
                <a:cs typeface="TT Hoves"/>
                <a:sym typeface="TT Hoves"/>
              </a:rPr>
              <a:t> </a:t>
            </a:r>
            <a:r>
              <a:rPr lang="en-US" sz="2869" b="true">
                <a:solidFill>
                  <a:srgbClr val="364968"/>
                </a:solidFill>
                <a:latin typeface="TT Hoves Bold"/>
                <a:ea typeface="TT Hoves Bold"/>
                <a:cs typeface="TT Hoves Bold"/>
                <a:sym typeface="TT Hoves Bold"/>
              </a:rPr>
              <a:t>Tóm lại:</a:t>
            </a:r>
          </a:p>
          <a:p>
            <a:pPr algn="l">
              <a:lnSpc>
                <a:spcPts val="4017"/>
              </a:lnSpc>
            </a:pPr>
            <a:r>
              <a:rPr lang="en-US" sz="2869">
                <a:solidFill>
                  <a:srgbClr val="364968"/>
                </a:solidFill>
                <a:latin typeface="TT Hoves"/>
                <a:ea typeface="TT Hoves"/>
                <a:cs typeface="TT Hoves"/>
                <a:sym typeface="TT Hoves"/>
              </a:rPr>
              <a:t> Active learning nhấn mạnh vào việc mô hình học hỏi từ mẫu khó, còn semi-automated labeling tập trung vào sự phối hợp giữa tự động và chuyên môn con người để vừa nhanh vừa chính xác.</a:t>
            </a:r>
          </a:p>
          <a:p>
            <a:pPr algn="l">
              <a:lnSpc>
                <a:spcPts val="4017"/>
              </a:lnSpc>
            </a:pPr>
          </a:p>
        </p:txBody>
      </p:sp>
      <p:sp>
        <p:nvSpPr>
          <p:cNvPr name="Freeform 6" id="6"/>
          <p:cNvSpPr/>
          <p:nvPr/>
        </p:nvSpPr>
        <p:spPr>
          <a:xfrm flipH="false" flipV="false" rot="0">
            <a:off x="-4480706" y="7396290"/>
            <a:ext cx="6655999" cy="6595490"/>
          </a:xfrm>
          <a:custGeom>
            <a:avLst/>
            <a:gdLst/>
            <a:ahLst/>
            <a:cxnLst/>
            <a:rect r="r" b="b" t="t" l="l"/>
            <a:pathLst>
              <a:path h="6595490" w="6655999">
                <a:moveTo>
                  <a:pt x="0" y="0"/>
                </a:moveTo>
                <a:lnTo>
                  <a:pt x="6655999" y="0"/>
                </a:lnTo>
                <a:lnTo>
                  <a:pt x="6655999" y="6595490"/>
                </a:lnTo>
                <a:lnTo>
                  <a:pt x="0" y="6595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643716" y="923925"/>
            <a:ext cx="15000568" cy="916169"/>
          </a:xfrm>
          <a:prstGeom prst="rect">
            <a:avLst/>
          </a:prstGeom>
        </p:spPr>
        <p:txBody>
          <a:bodyPr anchor="t" rtlCol="false" tIns="0" lIns="0" bIns="0" rIns="0">
            <a:spAutoFit/>
          </a:bodyPr>
          <a:lstStyle/>
          <a:p>
            <a:pPr algn="ctr">
              <a:lnSpc>
                <a:spcPts val="7399"/>
              </a:lnSpc>
              <a:spcBef>
                <a:spcPct val="0"/>
              </a:spcBef>
            </a:pPr>
            <a:r>
              <a:rPr lang="en-US" sz="5285">
                <a:solidFill>
                  <a:srgbClr val="364968"/>
                </a:solidFill>
                <a:latin typeface="Cooper BT Heavy"/>
                <a:ea typeface="Cooper BT Heavy"/>
                <a:cs typeface="Cooper BT Heavy"/>
                <a:sym typeface="Cooper BT Heavy"/>
              </a:rPr>
              <a:t>Adva</a:t>
            </a:r>
            <a:r>
              <a:rPr lang="en-US" sz="5285">
                <a:solidFill>
                  <a:srgbClr val="364968"/>
                </a:solidFill>
                <a:latin typeface="Cooper BT Heavy"/>
                <a:ea typeface="Cooper BT Heavy"/>
                <a:cs typeface="Cooper BT Heavy"/>
                <a:sym typeface="Cooper BT Heavy"/>
              </a:rPr>
              <a:t>nced methods in data labeling</a:t>
            </a:r>
          </a:p>
        </p:txBody>
      </p:sp>
    </p:spTree>
  </p:cSld>
  <p:clrMapOvr>
    <a:masterClrMapping/>
  </p:clrMapOvr>
</p:sld>
</file>

<file path=ppt/slides/slide111.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753594"/>
            <a:ext cx="16230600" cy="8779811"/>
            <a:chOff x="0" y="0"/>
            <a:chExt cx="4274726" cy="2312378"/>
          </a:xfrm>
        </p:grpSpPr>
        <p:sp>
          <p:nvSpPr>
            <p:cNvPr name="Freeform 3" id="3"/>
            <p:cNvSpPr/>
            <p:nvPr/>
          </p:nvSpPr>
          <p:spPr>
            <a:xfrm flipH="false" flipV="false" rot="0">
              <a:off x="0" y="0"/>
              <a:ext cx="4274726" cy="2312378"/>
            </a:xfrm>
            <a:custGeom>
              <a:avLst/>
              <a:gdLst/>
              <a:ahLst/>
              <a:cxnLst/>
              <a:rect r="r" b="b" t="t" l="l"/>
              <a:pathLst>
                <a:path h="2312378" w="4274726">
                  <a:moveTo>
                    <a:pt x="0" y="0"/>
                  </a:moveTo>
                  <a:lnTo>
                    <a:pt x="4274726" y="0"/>
                  </a:lnTo>
                  <a:lnTo>
                    <a:pt x="4274726" y="2312378"/>
                  </a:lnTo>
                  <a:lnTo>
                    <a:pt x="0" y="2312378"/>
                  </a:lnTo>
                  <a:close/>
                </a:path>
              </a:pathLst>
            </a:custGeom>
            <a:solidFill>
              <a:srgbClr val="FDDF97"/>
            </a:solidFill>
          </p:spPr>
        </p:sp>
        <p:sp>
          <p:nvSpPr>
            <p:cNvPr name="TextBox 4" id="4"/>
            <p:cNvSpPr txBox="true"/>
            <p:nvPr/>
          </p:nvSpPr>
          <p:spPr>
            <a:xfrm>
              <a:off x="0" y="-38100"/>
              <a:ext cx="4274726" cy="2350478"/>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643716" y="2241549"/>
            <a:ext cx="15000568" cy="3691027"/>
          </a:xfrm>
          <a:prstGeom prst="rect">
            <a:avLst/>
          </a:prstGeom>
        </p:spPr>
        <p:txBody>
          <a:bodyPr anchor="t" rtlCol="false" tIns="0" lIns="0" bIns="0" rIns="0">
            <a:spAutoFit/>
          </a:bodyPr>
          <a:lstStyle/>
          <a:p>
            <a:pPr algn="l">
              <a:lnSpc>
                <a:spcPts val="4297"/>
              </a:lnSpc>
            </a:pPr>
            <a:r>
              <a:rPr lang="en-US" sz="3069">
                <a:solidFill>
                  <a:srgbClr val="364968"/>
                </a:solidFill>
                <a:latin typeface="TT Hoves"/>
                <a:ea typeface="TT Hoves"/>
                <a:cs typeface="TT Hoves"/>
                <a:sym typeface="TT Hoves"/>
              </a:rPr>
              <a:t>Trong chương này, chúng ta đã học cách sử dụng Azure Machine Learning để gắn nhãn dữ liệu hình ảnh, video và âm thanh.</a:t>
            </a:r>
          </a:p>
          <a:p>
            <a:pPr algn="l">
              <a:lnSpc>
                <a:spcPts val="4297"/>
              </a:lnSpc>
            </a:pPr>
            <a:r>
              <a:rPr lang="en-US" sz="3069">
                <a:solidFill>
                  <a:srgbClr val="364968"/>
                </a:solidFill>
                <a:latin typeface="TT Hoves"/>
                <a:ea typeface="TT Hoves"/>
                <a:cs typeface="TT Hoves"/>
                <a:sym typeface="TT Hoves"/>
              </a:rPr>
              <a:t> Chúng ta cũng đã tìm hiểu Label Studio, một công cụ mã nguồn mở hỗ trợ gắn nhãn hình ảnh, video và văn bản.</a:t>
            </a:r>
          </a:p>
          <a:p>
            <a:pPr algn="l">
              <a:lnSpc>
                <a:spcPts val="4297"/>
              </a:lnSpc>
            </a:pPr>
            <a:r>
              <a:rPr lang="en-US" sz="3069">
                <a:solidFill>
                  <a:srgbClr val="364968"/>
                </a:solidFill>
                <a:latin typeface="TT Hoves"/>
                <a:ea typeface="TT Hoves"/>
                <a:cs typeface="TT Hoves"/>
                <a:sym typeface="TT Hoves"/>
              </a:rPr>
              <a:t> Cuố</a:t>
            </a:r>
            <a:r>
              <a:rPr lang="en-US" sz="3069">
                <a:solidFill>
                  <a:srgbClr val="364968"/>
                </a:solidFill>
                <a:latin typeface="TT Hoves"/>
                <a:ea typeface="TT Hoves"/>
                <a:cs typeface="TT Hoves"/>
                <a:sym typeface="TT Hoves"/>
              </a:rPr>
              <a:t>i cùng, chúng ta đã làm quen với pyOpenAnn</a:t>
            </a:r>
            <a:r>
              <a:rPr lang="en-US" sz="3069">
                <a:solidFill>
                  <a:srgbClr val="364968"/>
                </a:solidFill>
                <a:latin typeface="TT Hoves"/>
                <a:ea typeface="TT Hoves"/>
                <a:cs typeface="TT Hoves"/>
                <a:sym typeface="TT Hoves"/>
              </a:rPr>
              <a:t>otate và CVAT, hai công cụ mã nguồn mở khác dùng để gắn nhãn dữ liệu hình ảnh và video.</a:t>
            </a:r>
          </a:p>
          <a:p>
            <a:pPr algn="l">
              <a:lnSpc>
                <a:spcPts val="3597"/>
              </a:lnSpc>
            </a:pPr>
          </a:p>
        </p:txBody>
      </p:sp>
      <p:sp>
        <p:nvSpPr>
          <p:cNvPr name="Freeform 6" id="6"/>
          <p:cNvSpPr/>
          <p:nvPr/>
        </p:nvSpPr>
        <p:spPr>
          <a:xfrm flipH="false" flipV="false" rot="0">
            <a:off x="-4480706" y="7396290"/>
            <a:ext cx="6655999" cy="6595490"/>
          </a:xfrm>
          <a:custGeom>
            <a:avLst/>
            <a:gdLst/>
            <a:ahLst/>
            <a:cxnLst/>
            <a:rect r="r" b="b" t="t" l="l"/>
            <a:pathLst>
              <a:path h="6595490" w="6655999">
                <a:moveTo>
                  <a:pt x="0" y="0"/>
                </a:moveTo>
                <a:lnTo>
                  <a:pt x="6655999" y="0"/>
                </a:lnTo>
                <a:lnTo>
                  <a:pt x="6655999" y="6595490"/>
                </a:lnTo>
                <a:lnTo>
                  <a:pt x="0" y="6595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643716" y="923925"/>
            <a:ext cx="15000568" cy="916169"/>
          </a:xfrm>
          <a:prstGeom prst="rect">
            <a:avLst/>
          </a:prstGeom>
        </p:spPr>
        <p:txBody>
          <a:bodyPr anchor="t" rtlCol="false" tIns="0" lIns="0" bIns="0" rIns="0">
            <a:spAutoFit/>
          </a:bodyPr>
          <a:lstStyle/>
          <a:p>
            <a:pPr algn="ctr">
              <a:lnSpc>
                <a:spcPts val="7399"/>
              </a:lnSpc>
              <a:spcBef>
                <a:spcPct val="0"/>
              </a:spcBef>
            </a:pPr>
            <a:r>
              <a:rPr lang="en-US" sz="5285">
                <a:solidFill>
                  <a:srgbClr val="364968"/>
                </a:solidFill>
                <a:latin typeface="Cooper BT Heavy"/>
                <a:ea typeface="Cooper BT Heavy"/>
                <a:cs typeface="Cooper BT Heavy"/>
                <a:sym typeface="Cooper BT Heavy"/>
              </a:rPr>
              <a:t>Tổng kết</a:t>
            </a:r>
          </a:p>
        </p:txBody>
      </p:sp>
    </p:spTree>
  </p:cSld>
  <p:clrMapOvr>
    <a:masterClrMapping/>
  </p:clrMapOvr>
</p:sld>
</file>

<file path=ppt/slides/slide112.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sp>
        <p:nvSpPr>
          <p:cNvPr name="Freeform 2" id="2"/>
          <p:cNvSpPr/>
          <p:nvPr/>
        </p:nvSpPr>
        <p:spPr>
          <a:xfrm flipH="false" flipV="false" rot="0">
            <a:off x="-4480706" y="6582220"/>
            <a:ext cx="7477537" cy="7409559"/>
          </a:xfrm>
          <a:custGeom>
            <a:avLst/>
            <a:gdLst/>
            <a:ahLst/>
            <a:cxnLst/>
            <a:rect r="r" b="b" t="t" l="l"/>
            <a:pathLst>
              <a:path h="7409559" w="7477537">
                <a:moveTo>
                  <a:pt x="0" y="0"/>
                </a:moveTo>
                <a:lnTo>
                  <a:pt x="7477537" y="0"/>
                </a:lnTo>
                <a:lnTo>
                  <a:pt x="7477537" y="7409560"/>
                </a:lnTo>
                <a:lnTo>
                  <a:pt x="0" y="7409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87331" y="-4410929"/>
            <a:ext cx="7477537" cy="7409559"/>
          </a:xfrm>
          <a:custGeom>
            <a:avLst/>
            <a:gdLst/>
            <a:ahLst/>
            <a:cxnLst/>
            <a:rect r="r" b="b" t="t" l="l"/>
            <a:pathLst>
              <a:path h="7409559" w="7477537">
                <a:moveTo>
                  <a:pt x="0" y="0"/>
                </a:moveTo>
                <a:lnTo>
                  <a:pt x="7477538" y="0"/>
                </a:lnTo>
                <a:lnTo>
                  <a:pt x="7477538" y="7409560"/>
                </a:lnTo>
                <a:lnTo>
                  <a:pt x="0" y="7409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59793"/>
            <a:ext cx="7315200" cy="4054579"/>
          </a:xfrm>
          <a:custGeom>
            <a:avLst/>
            <a:gdLst/>
            <a:ahLst/>
            <a:cxnLst/>
            <a:rect r="r" b="b" t="t" l="l"/>
            <a:pathLst>
              <a:path h="4054579" w="7315200">
                <a:moveTo>
                  <a:pt x="0" y="0"/>
                </a:moveTo>
                <a:lnTo>
                  <a:pt x="7315200" y="0"/>
                </a:lnTo>
                <a:lnTo>
                  <a:pt x="7315200" y="4054578"/>
                </a:lnTo>
                <a:lnTo>
                  <a:pt x="0" y="4054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407245" y="3725147"/>
            <a:ext cx="9473509" cy="3179606"/>
          </a:xfrm>
          <a:prstGeom prst="rect">
            <a:avLst/>
          </a:prstGeom>
        </p:spPr>
        <p:txBody>
          <a:bodyPr anchor="t" rtlCol="false" tIns="0" lIns="0" bIns="0" rIns="0">
            <a:spAutoFit/>
          </a:bodyPr>
          <a:lstStyle/>
          <a:p>
            <a:pPr algn="ctr">
              <a:lnSpc>
                <a:spcPts val="11967"/>
              </a:lnSpc>
            </a:pPr>
            <a:r>
              <a:rPr lang="en-US" sz="13008">
                <a:solidFill>
                  <a:srgbClr val="FDDF97"/>
                </a:solidFill>
                <a:latin typeface="Cooper BT Heavy"/>
                <a:ea typeface="Cooper BT Heavy"/>
                <a:cs typeface="Cooper BT Heavy"/>
                <a:sym typeface="Cooper BT Heavy"/>
              </a:rPr>
              <a:t>THANK YOU</a:t>
            </a:r>
          </a:p>
        </p:txBody>
      </p:sp>
      <p:sp>
        <p:nvSpPr>
          <p:cNvPr name="Freeform 6" id="6"/>
          <p:cNvSpPr/>
          <p:nvPr/>
        </p:nvSpPr>
        <p:spPr>
          <a:xfrm flipH="true" flipV="true" rot="0">
            <a:off x="10972800" y="6282690"/>
            <a:ext cx="7315200" cy="4054579"/>
          </a:xfrm>
          <a:custGeom>
            <a:avLst/>
            <a:gdLst/>
            <a:ahLst/>
            <a:cxnLst/>
            <a:rect r="r" b="b" t="t" l="l"/>
            <a:pathLst>
              <a:path h="4054579" w="7315200">
                <a:moveTo>
                  <a:pt x="7315200" y="4054578"/>
                </a:moveTo>
                <a:lnTo>
                  <a:pt x="0" y="4054578"/>
                </a:lnTo>
                <a:lnTo>
                  <a:pt x="0" y="0"/>
                </a:lnTo>
                <a:lnTo>
                  <a:pt x="7315200" y="0"/>
                </a:lnTo>
                <a:lnTo>
                  <a:pt x="7315200" y="4054578"/>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782919" y="530225"/>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300078" y="2794714"/>
            <a:ext cx="8897183" cy="5764372"/>
          </a:xfrm>
          <a:custGeom>
            <a:avLst/>
            <a:gdLst/>
            <a:ahLst/>
            <a:cxnLst/>
            <a:rect r="r" b="b" t="t" l="l"/>
            <a:pathLst>
              <a:path h="5764372" w="8897183">
                <a:moveTo>
                  <a:pt x="0" y="0"/>
                </a:moveTo>
                <a:lnTo>
                  <a:pt x="8897183" y="0"/>
                </a:lnTo>
                <a:lnTo>
                  <a:pt x="8897183" y="5764372"/>
                </a:lnTo>
                <a:lnTo>
                  <a:pt x="0" y="5764372"/>
                </a:lnTo>
                <a:lnTo>
                  <a:pt x="0" y="0"/>
                </a:lnTo>
                <a:close/>
              </a:path>
            </a:pathLst>
          </a:custGeom>
          <a:blipFill>
            <a:blip r:embed="rId4"/>
            <a:stretch>
              <a:fillRect l="0" t="0" r="0" b="0"/>
            </a:stretch>
          </a:blipFill>
        </p:spPr>
      </p:sp>
      <p:sp>
        <p:nvSpPr>
          <p:cNvPr name="TextBox 8" id="8"/>
          <p:cNvSpPr txBox="true"/>
          <p:nvPr/>
        </p:nvSpPr>
        <p:spPr>
          <a:xfrm rot="0">
            <a:off x="782919" y="596380"/>
            <a:ext cx="9150607" cy="923021"/>
          </a:xfrm>
          <a:prstGeom prst="rect">
            <a:avLst/>
          </a:prstGeom>
        </p:spPr>
        <p:txBody>
          <a:bodyPr anchor="t" rtlCol="false" tIns="0" lIns="0" bIns="0" rIns="0">
            <a:spAutoFit/>
          </a:bodyPr>
          <a:lstStyle/>
          <a:p>
            <a:pPr algn="ctr">
              <a:lnSpc>
                <a:spcPts val="3461"/>
              </a:lnSpc>
            </a:pPr>
            <a:r>
              <a:rPr lang="en-US" sz="3762">
                <a:solidFill>
                  <a:srgbClr val="364968"/>
                </a:solidFill>
                <a:latin typeface="Cooper BT Heavy"/>
                <a:ea typeface="Cooper BT Heavy"/>
                <a:cs typeface="Cooper BT Heavy"/>
                <a:sym typeface="Cooper BT Heavy"/>
              </a:rPr>
              <a:t>Exploratory data analysis of text</a:t>
            </a:r>
          </a:p>
          <a:p>
            <a:pPr algn="ctr">
              <a:lnSpc>
                <a:spcPts val="3461"/>
              </a:lnSpc>
            </a:pPr>
          </a:p>
        </p:txBody>
      </p:sp>
      <p:sp>
        <p:nvSpPr>
          <p:cNvPr name="TextBox 9" id="9"/>
          <p:cNvSpPr txBox="true"/>
          <p:nvPr/>
        </p:nvSpPr>
        <p:spPr>
          <a:xfrm rot="0">
            <a:off x="1028700" y="1365885"/>
            <a:ext cx="15774340" cy="1325880"/>
          </a:xfrm>
          <a:prstGeom prst="rect">
            <a:avLst/>
          </a:prstGeom>
        </p:spPr>
        <p:txBody>
          <a:bodyPr anchor="t" rtlCol="false" tIns="0" lIns="0" bIns="0" rIns="0">
            <a:spAutoFit/>
          </a:bodyPr>
          <a:lstStyle/>
          <a:p>
            <a:pPr algn="l">
              <a:lnSpc>
                <a:spcPts val="3639"/>
              </a:lnSpc>
              <a:spcBef>
                <a:spcPct val="0"/>
              </a:spcBef>
            </a:pPr>
            <a:r>
              <a:rPr lang="en-US" b="true" sz="2599">
                <a:solidFill>
                  <a:srgbClr val="364968"/>
                </a:solidFill>
                <a:latin typeface="Open Sans 1 Bold"/>
                <a:ea typeface="Open Sans 1 Bold"/>
                <a:cs typeface="Open Sans 1 Bold"/>
                <a:sym typeface="Open Sans 1 Bold"/>
              </a:rPr>
              <a:t>EDA là gì?</a:t>
            </a:r>
          </a:p>
          <a:p>
            <a:pPr algn="l">
              <a:lnSpc>
                <a:spcPts val="3499"/>
              </a:lnSpc>
              <a:spcBef>
                <a:spcPct val="0"/>
              </a:spcBef>
            </a:pPr>
            <a:r>
              <a:rPr lang="en-US" b="true" sz="2499">
                <a:solidFill>
                  <a:srgbClr val="364968"/>
                </a:solidFill>
                <a:latin typeface="Open Sans 1 Bold"/>
                <a:ea typeface="Open Sans 1 Bold"/>
                <a:cs typeface="Open Sans 1 Bold"/>
                <a:sym typeface="Open Sans 1 Bold"/>
              </a:rPr>
              <a:t>EDA </a:t>
            </a:r>
            <a:r>
              <a:rPr lang="en-US" sz="2499">
                <a:solidFill>
                  <a:srgbClr val="364968"/>
                </a:solidFill>
                <a:latin typeface="Open Sans 1"/>
                <a:ea typeface="Open Sans 1"/>
                <a:cs typeface="Open Sans 1"/>
                <a:sym typeface="Open Sans 1"/>
              </a:rPr>
              <a:t>là bước quan trọng giúp chúng ta hiểu rõ cấu trúc và đặc điểm của dữ liệu văn bản, phát hiện vấn đề, từ đó chọn phương pháp tiền xử lý và mô hình phù hợp.</a:t>
            </a:r>
          </a:p>
        </p:txBody>
      </p:sp>
      <p:sp>
        <p:nvSpPr>
          <p:cNvPr name="TextBox 10" id="10"/>
          <p:cNvSpPr txBox="true"/>
          <p:nvPr/>
        </p:nvSpPr>
        <p:spPr>
          <a:xfrm rot="0">
            <a:off x="1028700" y="4057650"/>
            <a:ext cx="5996089" cy="3181350"/>
          </a:xfrm>
          <a:prstGeom prst="rect">
            <a:avLst/>
          </a:prstGeom>
        </p:spPr>
        <p:txBody>
          <a:bodyPr anchor="t" rtlCol="false" tIns="0" lIns="0" bIns="0" rIns="0">
            <a:spAutoFit/>
          </a:bodyPr>
          <a:lstStyle/>
          <a:p>
            <a:pPr algn="l">
              <a:lnSpc>
                <a:spcPts val="4200"/>
              </a:lnSpc>
            </a:pPr>
            <a:r>
              <a:rPr lang="en-US" sz="3000">
                <a:solidFill>
                  <a:srgbClr val="000000"/>
                </a:solidFill>
                <a:latin typeface="Open Sans 1"/>
                <a:ea typeface="Open Sans 1"/>
                <a:cs typeface="Open Sans 1"/>
                <a:sym typeface="Open Sans 1"/>
              </a:rPr>
              <a:t>Các bước thực hiện</a:t>
            </a:r>
          </a:p>
          <a:p>
            <a:pPr algn="l" marL="647700" indent="-323850" lvl="1">
              <a:lnSpc>
                <a:spcPts val="4200"/>
              </a:lnSpc>
              <a:buAutoNum type="arabicPeriod" startAt="1"/>
            </a:pPr>
            <a:r>
              <a:rPr lang="en-US" sz="3000">
                <a:solidFill>
                  <a:srgbClr val="000000"/>
                </a:solidFill>
                <a:latin typeface="Open Sans 1"/>
                <a:ea typeface="Open Sans 1"/>
                <a:cs typeface="Open Sans 1"/>
                <a:sym typeface="Open Sans 1"/>
              </a:rPr>
              <a:t>Tải dữ liệu</a:t>
            </a:r>
          </a:p>
          <a:p>
            <a:pPr algn="l" marL="647700" indent="-323850" lvl="1">
              <a:lnSpc>
                <a:spcPts val="4200"/>
              </a:lnSpc>
              <a:buAutoNum type="arabicPeriod" startAt="1"/>
            </a:pPr>
            <a:r>
              <a:rPr lang="en-US" sz="3000">
                <a:solidFill>
                  <a:srgbClr val="000000"/>
                </a:solidFill>
                <a:latin typeface="Open Sans 1"/>
                <a:ea typeface="Open Sans 1"/>
                <a:cs typeface="Open Sans 1"/>
                <a:sym typeface="Open Sans 1"/>
              </a:rPr>
              <a:t>Hiểu dữ liệu</a:t>
            </a:r>
          </a:p>
          <a:p>
            <a:pPr algn="l" marL="647700" indent="-323850" lvl="1">
              <a:lnSpc>
                <a:spcPts val="4200"/>
              </a:lnSpc>
              <a:buAutoNum type="arabicPeriod" startAt="1"/>
            </a:pPr>
            <a:r>
              <a:rPr lang="en-US" sz="3000">
                <a:solidFill>
                  <a:srgbClr val="000000"/>
                </a:solidFill>
                <a:latin typeface="Open Sans 1"/>
                <a:ea typeface="Open Sans 1"/>
                <a:cs typeface="Open Sans 1"/>
                <a:sym typeface="Open Sans 1"/>
              </a:rPr>
              <a:t>Làm sạch và tiền xử lí dữ liệu</a:t>
            </a:r>
          </a:p>
          <a:p>
            <a:pPr algn="l" marL="647700" indent="-323850" lvl="1">
              <a:lnSpc>
                <a:spcPts val="4200"/>
              </a:lnSpc>
              <a:buAutoNum type="arabicPeriod" startAt="1"/>
            </a:pPr>
            <a:r>
              <a:rPr lang="en-US" sz="3000">
                <a:solidFill>
                  <a:srgbClr val="000000"/>
                </a:solidFill>
                <a:latin typeface="Open Sans 1"/>
                <a:ea typeface="Open Sans 1"/>
                <a:cs typeface="Open Sans 1"/>
                <a:sym typeface="Open Sans 1"/>
              </a:rPr>
              <a:t>Khám phá nội dung</a:t>
            </a:r>
          </a:p>
          <a:p>
            <a:pPr algn="l">
              <a:lnSpc>
                <a:spcPts val="420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782919" y="374901"/>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46276" y="4489701"/>
            <a:ext cx="7225963" cy="2520054"/>
          </a:xfrm>
          <a:custGeom>
            <a:avLst/>
            <a:gdLst/>
            <a:ahLst/>
            <a:cxnLst/>
            <a:rect r="r" b="b" t="t" l="l"/>
            <a:pathLst>
              <a:path h="2520054" w="7225963">
                <a:moveTo>
                  <a:pt x="0" y="0"/>
                </a:moveTo>
                <a:lnTo>
                  <a:pt x="7225963" y="0"/>
                </a:lnTo>
                <a:lnTo>
                  <a:pt x="7225963" y="2520055"/>
                </a:lnTo>
                <a:lnTo>
                  <a:pt x="0" y="2520055"/>
                </a:lnTo>
                <a:lnTo>
                  <a:pt x="0" y="0"/>
                </a:lnTo>
                <a:close/>
              </a:path>
            </a:pathLst>
          </a:custGeom>
          <a:blipFill>
            <a:blip r:embed="rId4"/>
            <a:stretch>
              <a:fillRect l="0" t="0" r="0" b="0"/>
            </a:stretch>
          </a:blipFill>
        </p:spPr>
      </p:sp>
      <p:sp>
        <p:nvSpPr>
          <p:cNvPr name="Freeform 8" id="8"/>
          <p:cNvSpPr/>
          <p:nvPr/>
        </p:nvSpPr>
        <p:spPr>
          <a:xfrm flipH="false" flipV="false" rot="0">
            <a:off x="10953416" y="4472468"/>
            <a:ext cx="5103065" cy="3757132"/>
          </a:xfrm>
          <a:custGeom>
            <a:avLst/>
            <a:gdLst/>
            <a:ahLst/>
            <a:cxnLst/>
            <a:rect r="r" b="b" t="t" l="l"/>
            <a:pathLst>
              <a:path h="3757132" w="5103065">
                <a:moveTo>
                  <a:pt x="0" y="0"/>
                </a:moveTo>
                <a:lnTo>
                  <a:pt x="5103066" y="0"/>
                </a:lnTo>
                <a:lnTo>
                  <a:pt x="5103066" y="3757132"/>
                </a:lnTo>
                <a:lnTo>
                  <a:pt x="0" y="3757132"/>
                </a:lnTo>
                <a:lnTo>
                  <a:pt x="0" y="0"/>
                </a:lnTo>
                <a:close/>
              </a:path>
            </a:pathLst>
          </a:custGeom>
          <a:blipFill>
            <a:blip r:embed="rId5"/>
            <a:stretch>
              <a:fillRect l="0" t="0" r="0" b="0"/>
            </a:stretch>
          </a:blipFill>
        </p:spPr>
      </p:sp>
      <p:sp>
        <p:nvSpPr>
          <p:cNvPr name="TextBox 9" id="9"/>
          <p:cNvSpPr txBox="true"/>
          <p:nvPr/>
        </p:nvSpPr>
        <p:spPr>
          <a:xfrm rot="0">
            <a:off x="782919" y="586855"/>
            <a:ext cx="9150607" cy="852690"/>
          </a:xfrm>
          <a:prstGeom prst="rect">
            <a:avLst/>
          </a:prstGeom>
        </p:spPr>
        <p:txBody>
          <a:bodyPr anchor="t" rtlCol="false" tIns="0" lIns="0" bIns="0" rIns="0">
            <a:spAutoFit/>
          </a:bodyPr>
          <a:lstStyle/>
          <a:p>
            <a:pPr algn="ctr">
              <a:lnSpc>
                <a:spcPts val="3220"/>
              </a:lnSpc>
            </a:pPr>
            <a:r>
              <a:rPr lang="en-US" sz="3500">
                <a:solidFill>
                  <a:srgbClr val="364968"/>
                </a:solidFill>
                <a:latin typeface="Cooper BT Heavy"/>
                <a:ea typeface="Cooper BT Heavy"/>
                <a:cs typeface="Cooper BT Heavy"/>
                <a:sym typeface="Cooper BT Heavy"/>
              </a:rPr>
              <a:t>EDA trên Tập Dữ liệu Văn bản Mẫu (Gutenberg Corpus)</a:t>
            </a:r>
          </a:p>
        </p:txBody>
      </p:sp>
      <p:sp>
        <p:nvSpPr>
          <p:cNvPr name="TextBox 10" id="10"/>
          <p:cNvSpPr txBox="true"/>
          <p:nvPr/>
        </p:nvSpPr>
        <p:spPr>
          <a:xfrm rot="0">
            <a:off x="1046276" y="1771650"/>
            <a:ext cx="3583132"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364968"/>
                </a:solidFill>
                <a:latin typeface="Open Sans 1 Bold"/>
                <a:ea typeface="Open Sans 1 Bold"/>
                <a:cs typeface="Open Sans 1 Bold"/>
                <a:sym typeface="Open Sans 1 Bold"/>
              </a:rPr>
              <a:t>1. Chuẩn bị Dữ liệu</a:t>
            </a:r>
          </a:p>
        </p:txBody>
      </p:sp>
      <p:sp>
        <p:nvSpPr>
          <p:cNvPr name="TextBox 11" id="11"/>
          <p:cNvSpPr txBox="true"/>
          <p:nvPr/>
        </p:nvSpPr>
        <p:spPr>
          <a:xfrm rot="0">
            <a:off x="1028700" y="2705226"/>
            <a:ext cx="7225963" cy="1308100"/>
          </a:xfrm>
          <a:prstGeom prst="rect">
            <a:avLst/>
          </a:prstGeom>
        </p:spPr>
        <p:txBody>
          <a:bodyPr anchor="t" rtlCol="false" tIns="0" lIns="0" bIns="0" rIns="0">
            <a:spAutoFit/>
          </a:bodyPr>
          <a:lstStyle/>
          <a:p>
            <a:pPr algn="l">
              <a:lnSpc>
                <a:spcPts val="3500"/>
              </a:lnSpc>
              <a:spcBef>
                <a:spcPct val="0"/>
              </a:spcBef>
            </a:pPr>
            <a:r>
              <a:rPr lang="en-US" sz="2500">
                <a:solidFill>
                  <a:srgbClr val="364968"/>
                </a:solidFill>
                <a:latin typeface="Open Sans 1"/>
                <a:ea typeface="Open Sans 1"/>
                <a:cs typeface="Open Sans 1"/>
                <a:sym typeface="Open Sans 1"/>
              </a:rPr>
              <a:t>Sử dụng Gutenberg Corpus (từ NLTK), một bộ sưu tập các sách Public Domain (miền công cộng).</a:t>
            </a:r>
          </a:p>
        </p:txBody>
      </p:sp>
      <p:sp>
        <p:nvSpPr>
          <p:cNvPr name="TextBox 12" id="12"/>
          <p:cNvSpPr txBox="true"/>
          <p:nvPr/>
        </p:nvSpPr>
        <p:spPr>
          <a:xfrm rot="0">
            <a:off x="10178977" y="1768675"/>
            <a:ext cx="5173266"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364968"/>
                </a:solidFill>
                <a:latin typeface="Open Sans 1 Bold"/>
                <a:ea typeface="Open Sans 1 Bold"/>
                <a:cs typeface="Open Sans 1 Bold"/>
                <a:sym typeface="Open Sans 1 Bold"/>
              </a:rPr>
              <a:t>2. Phân tích Độ dài Văn bản</a:t>
            </a:r>
          </a:p>
        </p:txBody>
      </p:sp>
      <p:sp>
        <p:nvSpPr>
          <p:cNvPr name="TextBox 13" id="13"/>
          <p:cNvSpPr txBox="true"/>
          <p:nvPr/>
        </p:nvSpPr>
        <p:spPr>
          <a:xfrm rot="0">
            <a:off x="10178977" y="2349700"/>
            <a:ext cx="6651944" cy="1842134"/>
          </a:xfrm>
          <a:prstGeom prst="rect">
            <a:avLst/>
          </a:prstGeom>
        </p:spPr>
        <p:txBody>
          <a:bodyPr anchor="t" rtlCol="false" tIns="0" lIns="0" bIns="0" rIns="0">
            <a:spAutoFit/>
          </a:bodyPr>
          <a:lstStyle/>
          <a:p>
            <a:pPr algn="just" marL="453395" indent="-226697" lvl="1">
              <a:lnSpc>
                <a:spcPts val="2940"/>
              </a:lnSpc>
              <a:buFont typeface="Arial"/>
              <a:buChar char="•"/>
            </a:pPr>
            <a:r>
              <a:rPr lang="en-US" sz="2100">
                <a:solidFill>
                  <a:srgbClr val="364968"/>
                </a:solidFill>
                <a:latin typeface="Open Sans 1"/>
                <a:ea typeface="Open Sans 1"/>
                <a:cs typeface="Open Sans 1"/>
                <a:sym typeface="Open Sans 1"/>
              </a:rPr>
              <a:t>Tính độ dài ký tự của từng tài liệu (text_length)</a:t>
            </a:r>
          </a:p>
          <a:p>
            <a:pPr algn="just" marL="453395" indent="-226697" lvl="1">
              <a:lnSpc>
                <a:spcPts val="2940"/>
              </a:lnSpc>
              <a:buFont typeface="Arial"/>
              <a:buChar char="•"/>
            </a:pPr>
            <a:r>
              <a:rPr lang="en-US" sz="2100">
                <a:solidFill>
                  <a:srgbClr val="364968"/>
                </a:solidFill>
                <a:latin typeface="Open Sans 1"/>
                <a:ea typeface="Open Sans 1"/>
                <a:cs typeface="Open Sans 1"/>
                <a:sym typeface="Open Sans 1"/>
              </a:rPr>
              <a:t>Hầu hết các tài liệu có độ dài ngắn (dưới 1,000,000 ký tự)..</a:t>
            </a:r>
          </a:p>
          <a:p>
            <a:pPr algn="just" marL="453395" indent="-226697" lvl="1">
              <a:lnSpc>
                <a:spcPts val="2940"/>
              </a:lnSpc>
              <a:buFont typeface="Arial"/>
              <a:buChar char="•"/>
            </a:pPr>
            <a:r>
              <a:rPr lang="en-US" sz="2100">
                <a:solidFill>
                  <a:srgbClr val="364968"/>
                </a:solidFill>
                <a:latin typeface="Open Sans 1"/>
                <a:ea typeface="Open Sans 1"/>
                <a:cs typeface="Open Sans 1"/>
                <a:sym typeface="Open Sans 1"/>
              </a:rPr>
              <a:t>Có một số lượng nhỏ các tài liệu rất dài (ví dụ: tài liệu khoảng $4.5$ triệu ký tự).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782919" y="314741"/>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449200" y="2333740"/>
            <a:ext cx="8348120" cy="5895860"/>
          </a:xfrm>
          <a:custGeom>
            <a:avLst/>
            <a:gdLst/>
            <a:ahLst/>
            <a:cxnLst/>
            <a:rect r="r" b="b" t="t" l="l"/>
            <a:pathLst>
              <a:path h="5895860" w="8348120">
                <a:moveTo>
                  <a:pt x="0" y="0"/>
                </a:moveTo>
                <a:lnTo>
                  <a:pt x="8348119" y="0"/>
                </a:lnTo>
                <a:lnTo>
                  <a:pt x="8348119" y="5895860"/>
                </a:lnTo>
                <a:lnTo>
                  <a:pt x="0" y="5895860"/>
                </a:lnTo>
                <a:lnTo>
                  <a:pt x="0" y="0"/>
                </a:lnTo>
                <a:close/>
              </a:path>
            </a:pathLst>
          </a:custGeom>
          <a:blipFill>
            <a:blip r:embed="rId4"/>
            <a:stretch>
              <a:fillRect l="0" t="0" r="0" b="0"/>
            </a:stretch>
          </a:blipFill>
        </p:spPr>
      </p:sp>
      <p:sp>
        <p:nvSpPr>
          <p:cNvPr name="TextBox 8" id="8"/>
          <p:cNvSpPr txBox="true"/>
          <p:nvPr/>
        </p:nvSpPr>
        <p:spPr>
          <a:xfrm rot="0">
            <a:off x="782919" y="586855"/>
            <a:ext cx="9150607" cy="852690"/>
          </a:xfrm>
          <a:prstGeom prst="rect">
            <a:avLst/>
          </a:prstGeom>
        </p:spPr>
        <p:txBody>
          <a:bodyPr anchor="t" rtlCol="false" tIns="0" lIns="0" bIns="0" rIns="0">
            <a:spAutoFit/>
          </a:bodyPr>
          <a:lstStyle/>
          <a:p>
            <a:pPr algn="ctr">
              <a:lnSpc>
                <a:spcPts val="3220"/>
              </a:lnSpc>
            </a:pPr>
            <a:r>
              <a:rPr lang="en-US" sz="3500">
                <a:solidFill>
                  <a:srgbClr val="364968"/>
                </a:solidFill>
                <a:latin typeface="Cooper BT Heavy"/>
                <a:ea typeface="Cooper BT Heavy"/>
                <a:cs typeface="Cooper BT Heavy"/>
                <a:sym typeface="Cooper BT Heavy"/>
              </a:rPr>
              <a:t>EDA trên Tập Dữ liệu Văn bản Mẫu (Gutenberg Corpus)</a:t>
            </a:r>
          </a:p>
        </p:txBody>
      </p:sp>
      <p:sp>
        <p:nvSpPr>
          <p:cNvPr name="TextBox 9" id="9"/>
          <p:cNvSpPr txBox="true"/>
          <p:nvPr/>
        </p:nvSpPr>
        <p:spPr>
          <a:xfrm rot="0">
            <a:off x="1028700" y="1714626"/>
            <a:ext cx="6762953"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364968"/>
                </a:solidFill>
                <a:latin typeface="Open Sans 1 Bold"/>
                <a:ea typeface="Open Sans 1 Bold"/>
                <a:cs typeface="Open Sans 1 Bold"/>
                <a:sym typeface="Open Sans 1 Bold"/>
              </a:rPr>
              <a:t>3</a:t>
            </a:r>
            <a:r>
              <a:rPr lang="en-US" b="true" sz="3000">
                <a:solidFill>
                  <a:srgbClr val="364968"/>
                </a:solidFill>
                <a:latin typeface="Open Sans 1 Bold"/>
                <a:ea typeface="Open Sans 1 Bold"/>
                <a:cs typeface="Open Sans 1 Bold"/>
                <a:sym typeface="Open Sans 1 Bold"/>
              </a:rPr>
              <a:t>. Tiền xử lý và Phân tích Tần suất</a:t>
            </a:r>
          </a:p>
        </p:txBody>
      </p:sp>
      <p:sp>
        <p:nvSpPr>
          <p:cNvPr name="TextBox 10" id="10"/>
          <p:cNvSpPr txBox="true"/>
          <p:nvPr/>
        </p:nvSpPr>
        <p:spPr>
          <a:xfrm rot="0">
            <a:off x="1028700" y="2627370"/>
            <a:ext cx="7188143" cy="5251450"/>
          </a:xfrm>
          <a:prstGeom prst="rect">
            <a:avLst/>
          </a:prstGeom>
        </p:spPr>
        <p:txBody>
          <a:bodyPr anchor="t" rtlCol="false" tIns="0" lIns="0" bIns="0" rIns="0">
            <a:spAutoFit/>
          </a:bodyPr>
          <a:lstStyle/>
          <a:p>
            <a:pPr algn="just" marL="539753" indent="-269876" lvl="1">
              <a:lnSpc>
                <a:spcPts val="3500"/>
              </a:lnSpc>
              <a:buFont typeface="Arial"/>
              <a:buChar char="•"/>
            </a:pPr>
            <a:r>
              <a:rPr lang="en-US" sz="2500">
                <a:solidFill>
                  <a:srgbClr val="364968"/>
                </a:solidFill>
                <a:latin typeface="Open Sans 1"/>
                <a:ea typeface="Open Sans 1"/>
                <a:cs typeface="Open Sans 1"/>
                <a:sym typeface="Open Sans 1"/>
              </a:rPr>
              <a:t>Làm sạch:</a:t>
            </a:r>
          </a:p>
          <a:p>
            <a:pPr algn="just" marL="1079505" indent="-359835" lvl="2">
              <a:lnSpc>
                <a:spcPts val="3500"/>
              </a:lnSpc>
              <a:buFont typeface="Arial"/>
              <a:buChar char="⚬"/>
            </a:pPr>
            <a:r>
              <a:rPr lang="en-US" sz="2500">
                <a:solidFill>
                  <a:srgbClr val="364968"/>
                </a:solidFill>
                <a:latin typeface="Open Sans 1"/>
                <a:ea typeface="Open Sans 1"/>
                <a:cs typeface="Open Sans 1"/>
                <a:sym typeface="Open Sans 1"/>
              </a:rPr>
              <a:t>Loại bỏ Dấu câu (punctuation).</a:t>
            </a:r>
          </a:p>
          <a:p>
            <a:pPr algn="just" marL="1079505" indent="-359835" lvl="2">
              <a:lnSpc>
                <a:spcPts val="3500"/>
              </a:lnSpc>
              <a:buFont typeface="Arial"/>
              <a:buChar char="⚬"/>
            </a:pPr>
            <a:r>
              <a:rPr lang="en-US" sz="2500">
                <a:solidFill>
                  <a:srgbClr val="364968"/>
                </a:solidFill>
                <a:latin typeface="Open Sans 1"/>
                <a:ea typeface="Open Sans 1"/>
                <a:cs typeface="Open Sans 1"/>
                <a:sym typeface="Open Sans 1"/>
              </a:rPr>
              <a:t>Loại bỏ Từ dừng (Stop words) (các từ phổ biến nhưng ít ý nghĩa như 'the', 'is', 'a').</a:t>
            </a:r>
          </a:p>
          <a:p>
            <a:pPr algn="just" marL="539753" indent="-269876" lvl="1">
              <a:lnSpc>
                <a:spcPts val="3500"/>
              </a:lnSpc>
              <a:buFont typeface="Arial"/>
              <a:buChar char="•"/>
            </a:pPr>
            <a:r>
              <a:rPr lang="en-US" sz="2500">
                <a:solidFill>
                  <a:srgbClr val="364968"/>
                </a:solidFill>
                <a:latin typeface="Open Sans 1"/>
                <a:ea typeface="Open Sans 1"/>
                <a:cs typeface="Open Sans 1"/>
                <a:sym typeface="Open Sans 1"/>
              </a:rPr>
              <a:t>Đếm Tần suất: Đếm số lần xuất hiện của các từ trong dữ liệu đã được làm sạch.</a:t>
            </a:r>
          </a:p>
          <a:p>
            <a:pPr algn="just" marL="539753" indent="-269876" lvl="1">
              <a:lnSpc>
                <a:spcPts val="3500"/>
              </a:lnSpc>
              <a:buFont typeface="Arial"/>
              <a:buChar char="•"/>
            </a:pPr>
            <a:r>
              <a:rPr lang="en-US" sz="2500">
                <a:solidFill>
                  <a:srgbClr val="364968"/>
                </a:solidFill>
                <a:latin typeface="Open Sans 1"/>
                <a:ea typeface="Open Sans 1"/>
                <a:cs typeface="Open Sans 1"/>
                <a:sym typeface="Open Sans 1"/>
              </a:rPr>
              <a:t>Các từ phổ biến nhất còn lại sau khi làm sạch là "shall", "said", "unto", "LORD", "thou", v.v.</a:t>
            </a:r>
          </a:p>
          <a:p>
            <a:pPr algn="just" marL="539753" indent="-269876" lvl="1">
              <a:lnSpc>
                <a:spcPts val="3500"/>
              </a:lnSpc>
              <a:buFont typeface="Arial"/>
              <a:buChar char="•"/>
            </a:pPr>
            <a:r>
              <a:rPr lang="en-US" sz="2500">
                <a:solidFill>
                  <a:srgbClr val="364968"/>
                </a:solidFill>
                <a:latin typeface="Open Sans 1"/>
                <a:ea typeface="Open Sans 1"/>
                <a:cs typeface="Open Sans 1"/>
                <a:sym typeface="Open Sans 1"/>
              </a:rPr>
              <a:t>Các từ này phản ánh ngôn ngữ cổ và tính tôn giáo của các tác phẩm trong Gutenberg Corpus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503335" y="237079"/>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782919" y="586855"/>
            <a:ext cx="9150607" cy="1252740"/>
          </a:xfrm>
          <a:prstGeom prst="rect">
            <a:avLst/>
          </a:prstGeom>
        </p:spPr>
        <p:txBody>
          <a:bodyPr anchor="t" rtlCol="false" tIns="0" lIns="0" bIns="0" rIns="0">
            <a:spAutoFit/>
          </a:bodyPr>
          <a:lstStyle/>
          <a:p>
            <a:pPr algn="ctr">
              <a:lnSpc>
                <a:spcPts val="3220"/>
              </a:lnSpc>
            </a:pPr>
            <a:r>
              <a:rPr lang="en-US" sz="3500">
                <a:solidFill>
                  <a:srgbClr val="364968"/>
                </a:solidFill>
                <a:latin typeface="Cooper BT Heavy"/>
                <a:ea typeface="Cooper BT Heavy"/>
                <a:cs typeface="Cooper BT Heavy"/>
                <a:sym typeface="Cooper BT Heavy"/>
              </a:rPr>
              <a:t>Exploring Generative AI and OpenAI for labeling text data</a:t>
            </a:r>
          </a:p>
          <a:p>
            <a:pPr algn="ctr">
              <a:lnSpc>
                <a:spcPts val="3220"/>
              </a:lnSpc>
            </a:pPr>
          </a:p>
        </p:txBody>
      </p:sp>
      <p:sp>
        <p:nvSpPr>
          <p:cNvPr name="TextBox 8" id="8"/>
          <p:cNvSpPr txBox="true"/>
          <p:nvPr/>
        </p:nvSpPr>
        <p:spPr>
          <a:xfrm rot="0">
            <a:off x="782919" y="1638152"/>
            <a:ext cx="15694088" cy="2174875"/>
          </a:xfrm>
          <a:prstGeom prst="rect">
            <a:avLst/>
          </a:prstGeom>
        </p:spPr>
        <p:txBody>
          <a:bodyPr anchor="t" rtlCol="false" tIns="0" lIns="0" bIns="0" rIns="0">
            <a:spAutoFit/>
          </a:bodyPr>
          <a:lstStyle/>
          <a:p>
            <a:pPr algn="l">
              <a:lnSpc>
                <a:spcPts val="3499"/>
              </a:lnSpc>
              <a:spcBef>
                <a:spcPct val="0"/>
              </a:spcBef>
            </a:pPr>
            <a:r>
              <a:rPr lang="en-US" b="true" sz="2499">
                <a:solidFill>
                  <a:srgbClr val="364968"/>
                </a:solidFill>
                <a:latin typeface="Open Sans 1 Bold"/>
                <a:ea typeface="Open Sans 1 Bold"/>
                <a:cs typeface="Open Sans 1 Bold"/>
                <a:sym typeface="Open Sans 1 Bold"/>
              </a:rPr>
              <a:t>Generative AI:</a:t>
            </a:r>
            <a:r>
              <a:rPr lang="en-US" sz="2499">
                <a:solidFill>
                  <a:srgbClr val="364968"/>
                </a:solidFill>
                <a:latin typeface="Open Sans 1"/>
                <a:ea typeface="Open Sans 1"/>
                <a:cs typeface="Open Sans 1"/>
                <a:sym typeface="Open Sans 1"/>
              </a:rPr>
              <a:t> Là AI được đào tạo để tạo ra nội dung/dữ liệu mới dựa trên các mẫu học được.</a:t>
            </a:r>
          </a:p>
          <a:p>
            <a:pPr algn="l">
              <a:lnSpc>
                <a:spcPts val="3499"/>
              </a:lnSpc>
              <a:spcBef>
                <a:spcPct val="0"/>
              </a:spcBef>
            </a:pPr>
            <a:r>
              <a:rPr lang="en-US" b="true" sz="2499">
                <a:solidFill>
                  <a:srgbClr val="364968"/>
                </a:solidFill>
                <a:latin typeface="Open Sans 1 Bold"/>
                <a:ea typeface="Open Sans 1 Bold"/>
                <a:cs typeface="Open Sans 1 Bold"/>
                <a:sym typeface="Open Sans 1 Bold"/>
              </a:rPr>
              <a:t>Mô hình GPT (OpenAI):</a:t>
            </a:r>
            <a:r>
              <a:rPr lang="en-US" sz="2499">
                <a:solidFill>
                  <a:srgbClr val="364968"/>
                </a:solidFill>
                <a:latin typeface="Open Sans 1"/>
                <a:ea typeface="Open Sans 1"/>
                <a:cs typeface="Open Sans 1"/>
                <a:sym typeface="Open Sans 1"/>
              </a:rPr>
              <a:t> Các mô hình ngôn ngữ tiên tiến (GPT-3, GPT-4) được huấn luyện trên lượng dữ liệu khổng lồ.</a:t>
            </a:r>
          </a:p>
          <a:p>
            <a:pPr algn="l">
              <a:lnSpc>
                <a:spcPts val="3499"/>
              </a:lnSpc>
              <a:spcBef>
                <a:spcPct val="0"/>
              </a:spcBef>
            </a:pPr>
            <a:r>
              <a:rPr lang="en-US" b="true" sz="2499">
                <a:solidFill>
                  <a:srgbClr val="364968"/>
                </a:solidFill>
                <a:latin typeface="Open Sans 1 Bold"/>
                <a:ea typeface="Open Sans 1 Bold"/>
                <a:cs typeface="Open Sans 1 Bold"/>
                <a:sym typeface="Open Sans 1 Bold"/>
              </a:rPr>
              <a:t>Khả năng Zero-shot:</a:t>
            </a:r>
            <a:r>
              <a:rPr lang="en-US" sz="2499">
                <a:solidFill>
                  <a:srgbClr val="364968"/>
                </a:solidFill>
                <a:latin typeface="Open Sans 1"/>
                <a:ea typeface="Open Sans 1"/>
                <a:cs typeface="Open Sans 1"/>
                <a:sym typeface="Open Sans 1"/>
              </a:rPr>
              <a:t> GPT có thể thực hiện các tác vụ mà nó chưa từng được huấn luyện rõ ràng (ví dụ: phân loại, tạo nhãn) chỉ bằng các hướng dẫn bằng ngôn ngữ tự nhiên (prompt).</a:t>
            </a:r>
          </a:p>
        </p:txBody>
      </p:sp>
      <p:sp>
        <p:nvSpPr>
          <p:cNvPr name="TextBox 9" id="9"/>
          <p:cNvSpPr txBox="true"/>
          <p:nvPr/>
        </p:nvSpPr>
        <p:spPr>
          <a:xfrm rot="0">
            <a:off x="782919" y="4706864"/>
            <a:ext cx="4939687"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364968"/>
                </a:solidFill>
                <a:latin typeface="Open Sans 1 Bold"/>
                <a:ea typeface="Open Sans 1 Bold"/>
                <a:cs typeface="Open Sans 1 Bold"/>
                <a:sym typeface="Open Sans 1 Bold"/>
              </a:rPr>
              <a:t>Ứng dụng trong Dán nhãn</a:t>
            </a:r>
          </a:p>
        </p:txBody>
      </p:sp>
      <p:sp>
        <p:nvSpPr>
          <p:cNvPr name="TextBox 10" id="10"/>
          <p:cNvSpPr txBox="true"/>
          <p:nvPr/>
        </p:nvSpPr>
        <p:spPr>
          <a:xfrm rot="0">
            <a:off x="503335" y="5625204"/>
            <a:ext cx="15694088" cy="1298575"/>
          </a:xfrm>
          <a:prstGeom prst="rect">
            <a:avLst/>
          </a:prstGeom>
        </p:spPr>
        <p:txBody>
          <a:bodyPr anchor="t" rtlCol="false" tIns="0" lIns="0" bIns="0" rIns="0">
            <a:spAutoFit/>
          </a:bodyPr>
          <a:lstStyle/>
          <a:p>
            <a:pPr algn="l" marL="539749" indent="-269875" lvl="1">
              <a:lnSpc>
                <a:spcPts val="3499"/>
              </a:lnSpc>
              <a:buAutoNum type="arabicPeriod" startAt="1"/>
            </a:pPr>
            <a:r>
              <a:rPr lang="en-US" b="true" sz="2499">
                <a:solidFill>
                  <a:srgbClr val="364968"/>
                </a:solidFill>
                <a:latin typeface="Open Sans 1 Bold"/>
                <a:ea typeface="Open Sans 1 Bold"/>
                <a:cs typeface="Open Sans 1 Bold"/>
                <a:sym typeface="Open Sans 1 Bold"/>
              </a:rPr>
              <a:t>Phân loại văn bản:</a:t>
            </a:r>
            <a:r>
              <a:rPr lang="en-US" sz="2499">
                <a:solidFill>
                  <a:srgbClr val="364968"/>
                </a:solidFill>
                <a:latin typeface="Open Sans 1"/>
                <a:ea typeface="Open Sans 1"/>
                <a:cs typeface="Open Sans 1"/>
                <a:sym typeface="Open Sans 1"/>
              </a:rPr>
              <a:t> Hiểu ngôn ngữ và phân loại nội dung (Phân tích cảm xúc, Phân loại chủ đề).</a:t>
            </a:r>
          </a:p>
          <a:p>
            <a:pPr algn="l" marL="539749" indent="-269875" lvl="1">
              <a:lnSpc>
                <a:spcPts val="3499"/>
              </a:lnSpc>
              <a:buAutoNum type="arabicPeriod" startAt="1"/>
            </a:pPr>
            <a:r>
              <a:rPr lang="en-US" b="true" sz="2499">
                <a:solidFill>
                  <a:srgbClr val="364968"/>
                </a:solidFill>
                <a:latin typeface="Open Sans 1 Bold"/>
                <a:ea typeface="Open Sans 1 Bold"/>
                <a:cs typeface="Open Sans 1 Bold"/>
                <a:sym typeface="Open Sans 1 Bold"/>
              </a:rPr>
              <a:t>Hỗ trợ Dán nhãn:</a:t>
            </a:r>
            <a:r>
              <a:rPr lang="en-US" sz="2499">
                <a:solidFill>
                  <a:srgbClr val="364968"/>
                </a:solidFill>
                <a:latin typeface="Open Sans 1"/>
                <a:ea typeface="Open Sans 1"/>
                <a:cs typeface="Open Sans 1"/>
                <a:sym typeface="Open Sans 1"/>
              </a:rPr>
              <a:t> Tự động tạo nhãn cho dữ liệu dựa trên các lệnh (prompts) hoặc ngữ cảnh do người dùng cung cấp.</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503335" y="237079"/>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Object 7" id="7"/>
          <p:cNvGraphicFramePr/>
          <p:nvPr/>
        </p:nvGraphicFramePr>
        <p:xfrm>
          <a:off x="2335965" y="2628906"/>
          <a:ext cx="7586157" cy="4274588"/>
        </p:xfrm>
        <a:graphic>
          <a:graphicData uri="http://schemas.openxmlformats.org/presentationml/2006/ole">
            <p:oleObj imgW="9105900" imgH="57912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8" id="8"/>
          <p:cNvSpPr txBox="true"/>
          <p:nvPr/>
        </p:nvSpPr>
        <p:spPr>
          <a:xfrm rot="0">
            <a:off x="782919" y="586855"/>
            <a:ext cx="9150607" cy="1252740"/>
          </a:xfrm>
          <a:prstGeom prst="rect">
            <a:avLst/>
          </a:prstGeom>
        </p:spPr>
        <p:txBody>
          <a:bodyPr anchor="t" rtlCol="false" tIns="0" lIns="0" bIns="0" rIns="0">
            <a:spAutoFit/>
          </a:bodyPr>
          <a:lstStyle/>
          <a:p>
            <a:pPr algn="ctr">
              <a:lnSpc>
                <a:spcPts val="3220"/>
              </a:lnSpc>
            </a:pPr>
            <a:r>
              <a:rPr lang="en-US" sz="3500">
                <a:solidFill>
                  <a:srgbClr val="364968"/>
                </a:solidFill>
                <a:latin typeface="Cooper BT Heavy"/>
                <a:ea typeface="Cooper BT Heavy"/>
                <a:cs typeface="Cooper BT Heavy"/>
                <a:sym typeface="Cooper BT Heavy"/>
              </a:rPr>
              <a:t>Exploring Generative AI and OpenAI for labeling text data</a:t>
            </a:r>
          </a:p>
          <a:p>
            <a:pPr algn="ctr">
              <a:lnSpc>
                <a:spcPts val="3220"/>
              </a:lnSpc>
            </a:pPr>
          </a:p>
        </p:txBody>
      </p:sp>
      <p:sp>
        <p:nvSpPr>
          <p:cNvPr name="TextBox 9" id="9"/>
          <p:cNvSpPr txBox="true"/>
          <p:nvPr/>
        </p:nvSpPr>
        <p:spPr>
          <a:xfrm rot="0">
            <a:off x="6814001" y="1877201"/>
            <a:ext cx="4659998"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364968"/>
                </a:solidFill>
                <a:latin typeface="Open Sans 1 Bold"/>
                <a:ea typeface="Open Sans 1 Bold"/>
                <a:cs typeface="Open Sans 1 Bold"/>
                <a:sym typeface="Open Sans 1 Bold"/>
              </a:rPr>
              <a:t>Ưu điểm và Nhược điểm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503335" y="237079"/>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Object 7" id="7"/>
          <p:cNvGraphicFramePr/>
          <p:nvPr/>
        </p:nvGraphicFramePr>
        <p:xfrm>
          <a:off x="1274481" y="5214088"/>
          <a:ext cx="7586157" cy="4274588"/>
        </p:xfrm>
        <a:graphic>
          <a:graphicData uri="http://schemas.openxmlformats.org/presentationml/2006/ole">
            <p:oleObj imgW="9105900" imgH="57912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8" id="8"/>
          <p:cNvSpPr txBox="true"/>
          <p:nvPr/>
        </p:nvSpPr>
        <p:spPr>
          <a:xfrm rot="0">
            <a:off x="782919" y="586855"/>
            <a:ext cx="9150607" cy="845762"/>
          </a:xfrm>
          <a:prstGeom prst="rect">
            <a:avLst/>
          </a:prstGeom>
        </p:spPr>
        <p:txBody>
          <a:bodyPr anchor="t" rtlCol="false" tIns="0" lIns="0" bIns="0" rIns="0">
            <a:spAutoFit/>
          </a:bodyPr>
          <a:lstStyle/>
          <a:p>
            <a:pPr algn="ctr">
              <a:lnSpc>
                <a:spcPts val="3220"/>
              </a:lnSpc>
            </a:pPr>
            <a:r>
              <a:rPr lang="en-US" sz="3500">
                <a:solidFill>
                  <a:srgbClr val="364968"/>
                </a:solidFill>
                <a:latin typeface="Cooper BT Heavy"/>
                <a:ea typeface="Cooper BT Heavy"/>
                <a:cs typeface="Cooper BT Heavy"/>
                <a:sym typeface="Cooper BT Heavy"/>
              </a:rPr>
              <a:t>Use case 1 – summarizing the text</a:t>
            </a:r>
          </a:p>
          <a:p>
            <a:pPr algn="ctr">
              <a:lnSpc>
                <a:spcPts val="3220"/>
              </a:lnSpc>
            </a:pPr>
          </a:p>
        </p:txBody>
      </p:sp>
      <p:sp>
        <p:nvSpPr>
          <p:cNvPr name="TextBox 9" id="9"/>
          <p:cNvSpPr txBox="true"/>
          <p:nvPr/>
        </p:nvSpPr>
        <p:spPr>
          <a:xfrm rot="0">
            <a:off x="1274481" y="1156896"/>
            <a:ext cx="13974366" cy="781050"/>
          </a:xfrm>
          <a:prstGeom prst="rect">
            <a:avLst/>
          </a:prstGeom>
        </p:spPr>
        <p:txBody>
          <a:bodyPr anchor="t" rtlCol="false" tIns="0" lIns="0" bIns="0" rIns="0">
            <a:spAutoFit/>
          </a:bodyPr>
          <a:lstStyle/>
          <a:p>
            <a:pPr algn="l">
              <a:lnSpc>
                <a:spcPts val="3499"/>
              </a:lnSpc>
              <a:spcBef>
                <a:spcPct val="0"/>
              </a:spcBef>
            </a:pPr>
            <a:r>
              <a:rPr lang="en-US" b="true" sz="2499">
                <a:solidFill>
                  <a:srgbClr val="364968"/>
                </a:solidFill>
                <a:latin typeface="Open Sans 1 Bold"/>
                <a:ea typeface="Open Sans 1 Bold"/>
                <a:cs typeface="Open Sans 1 Bold"/>
                <a:sym typeface="Open Sans 1 Bold"/>
              </a:rPr>
              <a:t>Mục tiêu</a:t>
            </a:r>
          </a:p>
          <a:p>
            <a:pPr algn="ctr">
              <a:lnSpc>
                <a:spcPts val="2800"/>
              </a:lnSpc>
              <a:spcBef>
                <a:spcPct val="0"/>
              </a:spcBef>
            </a:pPr>
            <a:r>
              <a:rPr lang="en-US" sz="2000">
                <a:solidFill>
                  <a:srgbClr val="364968"/>
                </a:solidFill>
                <a:latin typeface="Open Sans 1"/>
                <a:ea typeface="Open Sans 1"/>
                <a:cs typeface="Open Sans 1"/>
                <a:sym typeface="Open Sans 1"/>
              </a:rPr>
              <a:t>Sử dụng mô hình ngôn ngữ GPT-3.5-turbo (qua nền tảng Azure) để tóm tắt một đoạn văn bản chi tiết và rút ra ý chính .</a:t>
            </a:r>
          </a:p>
        </p:txBody>
      </p:sp>
      <p:sp>
        <p:nvSpPr>
          <p:cNvPr name="TextBox 10" id="10"/>
          <p:cNvSpPr txBox="true"/>
          <p:nvPr/>
        </p:nvSpPr>
        <p:spPr>
          <a:xfrm rot="0">
            <a:off x="1274481" y="2141923"/>
            <a:ext cx="15306832" cy="1838325"/>
          </a:xfrm>
          <a:prstGeom prst="rect">
            <a:avLst/>
          </a:prstGeom>
        </p:spPr>
        <p:txBody>
          <a:bodyPr anchor="t" rtlCol="false" tIns="0" lIns="0" bIns="0" rIns="0">
            <a:spAutoFit/>
          </a:bodyPr>
          <a:lstStyle/>
          <a:p>
            <a:pPr algn="l">
              <a:lnSpc>
                <a:spcPts val="3499"/>
              </a:lnSpc>
              <a:spcBef>
                <a:spcPct val="0"/>
              </a:spcBef>
            </a:pPr>
            <a:r>
              <a:rPr lang="en-US" b="true" sz="2499">
                <a:solidFill>
                  <a:srgbClr val="364968"/>
                </a:solidFill>
                <a:latin typeface="Cooper BT Bold"/>
                <a:ea typeface="Cooper BT Bold"/>
                <a:cs typeface="Cooper BT Bold"/>
                <a:sym typeface="Cooper BT Bold"/>
              </a:rPr>
              <a:t>Cách thức hoạt động</a:t>
            </a:r>
          </a:p>
          <a:p>
            <a:pPr algn="l" marL="431801" indent="-215900" lvl="1">
              <a:lnSpc>
                <a:spcPts val="2800"/>
              </a:lnSpc>
              <a:buAutoNum type="arabicPeriod" startAt="1"/>
            </a:pPr>
            <a:r>
              <a:rPr lang="en-US" b="true" sz="2000">
                <a:solidFill>
                  <a:srgbClr val="364968"/>
                </a:solidFill>
                <a:latin typeface="Cooper BT Bold"/>
                <a:ea typeface="Cooper BT Bold"/>
                <a:cs typeface="Cooper BT Bold"/>
                <a:sym typeface="Cooper BT Bold"/>
              </a:rPr>
              <a:t>Thiết lập API: </a:t>
            </a:r>
            <a:r>
              <a:rPr lang="en-US" sz="2000">
                <a:solidFill>
                  <a:srgbClr val="364968"/>
                </a:solidFill>
                <a:latin typeface="Cooper BT Light"/>
                <a:ea typeface="Cooper BT Light"/>
                <a:cs typeface="Cooper BT Light"/>
                <a:sym typeface="Cooper BT Light"/>
              </a:rPr>
              <a:t>Cấu hình Azure OpenAI API với khóa, endpoint, và tên triển khai mô hình (model_deployment_name).</a:t>
            </a:r>
          </a:p>
          <a:p>
            <a:pPr algn="l" marL="431801" indent="-215900" lvl="1">
              <a:lnSpc>
                <a:spcPts val="2800"/>
              </a:lnSpc>
              <a:buAutoNum type="arabicPeriod" startAt="1"/>
            </a:pPr>
            <a:r>
              <a:rPr lang="en-US" b="true" sz="2000">
                <a:solidFill>
                  <a:srgbClr val="364968"/>
                </a:solidFill>
                <a:latin typeface="Cooper BT Bold"/>
                <a:ea typeface="Cooper BT Bold"/>
                <a:cs typeface="Cooper BT Bold"/>
                <a:sym typeface="Cooper BT Bold"/>
              </a:rPr>
              <a:t>Định nghĩa Prompt:</a:t>
            </a:r>
            <a:r>
              <a:rPr lang="en-US" sz="2000">
                <a:solidFill>
                  <a:srgbClr val="364968"/>
                </a:solidFill>
                <a:latin typeface="Cooper BT Light"/>
                <a:ea typeface="Cooper BT Light"/>
                <a:cs typeface="Cooper BT Light"/>
                <a:sym typeface="Cooper BT Light"/>
              </a:rPr>
              <a:t> Cung cấp văn bản đầu vào kèm theo hướng dẫn rõ ràng: "create a summary of below text and provide main idea."</a:t>
            </a:r>
          </a:p>
          <a:p>
            <a:pPr algn="l" marL="431801" indent="-215900" lvl="1">
              <a:lnSpc>
                <a:spcPts val="2800"/>
              </a:lnSpc>
              <a:buAutoNum type="arabicPeriod" startAt="1"/>
            </a:pPr>
            <a:r>
              <a:rPr lang="en-US" b="true" sz="2000">
                <a:solidFill>
                  <a:srgbClr val="364968"/>
                </a:solidFill>
                <a:latin typeface="Cooper BT Bold"/>
                <a:ea typeface="Cooper BT Bold"/>
                <a:cs typeface="Cooper BT Bold"/>
                <a:sym typeface="Cooper BT Bold"/>
              </a:rPr>
              <a:t>Gọi API:</a:t>
            </a:r>
            <a:r>
              <a:rPr lang="en-US" sz="2000">
                <a:solidFill>
                  <a:srgbClr val="364968"/>
                </a:solidFill>
                <a:latin typeface="Cooper BT Light"/>
                <a:ea typeface="Cooper BT Light"/>
                <a:cs typeface="Cooper BT Light"/>
                <a:sym typeface="Cooper BT Light"/>
              </a:rPr>
              <a:t> Sử dụng hàm openai.Completion.create để yêu cầu mô hình tạo ra nội dung.</a:t>
            </a:r>
          </a:p>
        </p:txBody>
      </p:sp>
      <p:sp>
        <p:nvSpPr>
          <p:cNvPr name="TextBox 11" id="11"/>
          <p:cNvSpPr txBox="true"/>
          <p:nvPr/>
        </p:nvSpPr>
        <p:spPr>
          <a:xfrm rot="0">
            <a:off x="1274481" y="4504141"/>
            <a:ext cx="4233971" cy="429202"/>
          </a:xfrm>
          <a:prstGeom prst="rect">
            <a:avLst/>
          </a:prstGeom>
        </p:spPr>
        <p:txBody>
          <a:bodyPr anchor="t" rtlCol="false" tIns="0" lIns="0" bIns="0" rIns="0">
            <a:spAutoFit/>
          </a:bodyPr>
          <a:lstStyle/>
          <a:p>
            <a:pPr algn="ctr">
              <a:lnSpc>
                <a:spcPts val="3499"/>
              </a:lnSpc>
              <a:spcBef>
                <a:spcPct val="0"/>
              </a:spcBef>
            </a:pPr>
            <a:r>
              <a:rPr lang="en-US" sz="2499">
                <a:solidFill>
                  <a:srgbClr val="364968"/>
                </a:solidFill>
                <a:latin typeface="Cooper BT Heavy"/>
                <a:ea typeface="Cooper BT Heavy"/>
                <a:cs typeface="Cooper BT Heavy"/>
                <a:sym typeface="Cooper BT Heavy"/>
              </a:rPr>
              <a:t>Các Tham số Quan trọng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503335" y="237079"/>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782919" y="586855"/>
            <a:ext cx="11542598" cy="845762"/>
          </a:xfrm>
          <a:prstGeom prst="rect">
            <a:avLst/>
          </a:prstGeom>
        </p:spPr>
        <p:txBody>
          <a:bodyPr anchor="t" rtlCol="false" tIns="0" lIns="0" bIns="0" rIns="0">
            <a:spAutoFit/>
          </a:bodyPr>
          <a:lstStyle/>
          <a:p>
            <a:pPr algn="ctr">
              <a:lnSpc>
                <a:spcPts val="3220"/>
              </a:lnSpc>
            </a:pPr>
            <a:r>
              <a:rPr lang="en-US" sz="3500">
                <a:solidFill>
                  <a:srgbClr val="364968"/>
                </a:solidFill>
                <a:latin typeface="Cooper BT Heavy"/>
                <a:ea typeface="Cooper BT Heavy"/>
                <a:cs typeface="Cooper BT Heavy"/>
                <a:sym typeface="Cooper BT Heavy"/>
              </a:rPr>
              <a:t>Use case 2 – topic generation for news articles</a:t>
            </a:r>
          </a:p>
          <a:p>
            <a:pPr algn="ctr">
              <a:lnSpc>
                <a:spcPts val="3220"/>
              </a:lnSpc>
            </a:pPr>
          </a:p>
        </p:txBody>
      </p:sp>
      <p:sp>
        <p:nvSpPr>
          <p:cNvPr name="TextBox 8" id="8"/>
          <p:cNvSpPr txBox="true"/>
          <p:nvPr/>
        </p:nvSpPr>
        <p:spPr>
          <a:xfrm rot="0">
            <a:off x="1274481" y="1356474"/>
            <a:ext cx="15306832" cy="1133475"/>
          </a:xfrm>
          <a:prstGeom prst="rect">
            <a:avLst/>
          </a:prstGeom>
        </p:spPr>
        <p:txBody>
          <a:bodyPr anchor="t" rtlCol="false" tIns="0" lIns="0" bIns="0" rIns="0">
            <a:spAutoFit/>
          </a:bodyPr>
          <a:lstStyle/>
          <a:p>
            <a:pPr algn="l">
              <a:lnSpc>
                <a:spcPts val="3499"/>
              </a:lnSpc>
              <a:spcBef>
                <a:spcPct val="0"/>
              </a:spcBef>
            </a:pPr>
            <a:r>
              <a:rPr lang="en-US" b="true" sz="2499">
                <a:solidFill>
                  <a:srgbClr val="364968"/>
                </a:solidFill>
                <a:latin typeface="Open Sans 1 Bold"/>
                <a:ea typeface="Open Sans 1 Bold"/>
                <a:cs typeface="Open Sans 1 Bold"/>
                <a:sym typeface="Open Sans 1 Bold"/>
              </a:rPr>
              <a:t>Mục tiêu</a:t>
            </a:r>
          </a:p>
          <a:p>
            <a:pPr algn="l">
              <a:lnSpc>
                <a:spcPts val="2800"/>
              </a:lnSpc>
              <a:spcBef>
                <a:spcPct val="0"/>
              </a:spcBef>
            </a:pPr>
            <a:r>
              <a:rPr lang="en-US" sz="2000">
                <a:solidFill>
                  <a:srgbClr val="364968"/>
                </a:solidFill>
                <a:latin typeface="Open Sans 1"/>
                <a:ea typeface="Open Sans 1"/>
                <a:cs typeface="Open Sans 1"/>
                <a:sym typeface="Open Sans 1"/>
              </a:rPr>
              <a:t>Sử dụng mô hình Generative AI (GPT) để tự động phân loại một tiêu đề tin tức vào một trong các danh mục được xác định trước. Đây là một ví dụ về dán nhãn dữ liệu theo hình thức phân loại. .</a:t>
            </a:r>
          </a:p>
        </p:txBody>
      </p:sp>
      <p:sp>
        <p:nvSpPr>
          <p:cNvPr name="TextBox 9" id="9"/>
          <p:cNvSpPr txBox="true"/>
          <p:nvPr/>
        </p:nvSpPr>
        <p:spPr>
          <a:xfrm rot="0">
            <a:off x="1274481" y="2924175"/>
            <a:ext cx="15306832" cy="3248025"/>
          </a:xfrm>
          <a:prstGeom prst="rect">
            <a:avLst/>
          </a:prstGeom>
        </p:spPr>
        <p:txBody>
          <a:bodyPr anchor="t" rtlCol="false" tIns="0" lIns="0" bIns="0" rIns="0">
            <a:spAutoFit/>
          </a:bodyPr>
          <a:lstStyle/>
          <a:p>
            <a:pPr algn="l">
              <a:lnSpc>
                <a:spcPts val="3499"/>
              </a:lnSpc>
              <a:spcBef>
                <a:spcPct val="0"/>
              </a:spcBef>
            </a:pPr>
            <a:r>
              <a:rPr lang="en-US" b="true" sz="2499">
                <a:solidFill>
                  <a:srgbClr val="364968"/>
                </a:solidFill>
                <a:latin typeface="Cooper BT Bold"/>
                <a:ea typeface="Cooper BT Bold"/>
                <a:cs typeface="Cooper BT Bold"/>
                <a:sym typeface="Cooper BT Bold"/>
              </a:rPr>
              <a:t>Cách thức hoạt động</a:t>
            </a:r>
          </a:p>
          <a:p>
            <a:pPr algn="l" marL="431801" indent="-215900" lvl="1">
              <a:lnSpc>
                <a:spcPts val="2800"/>
              </a:lnSpc>
              <a:buAutoNum type="arabicPeriod" startAt="1"/>
            </a:pPr>
            <a:r>
              <a:rPr lang="en-US" b="true" sz="2000">
                <a:solidFill>
                  <a:srgbClr val="364968"/>
                </a:solidFill>
                <a:latin typeface="Cooper BT Bold"/>
                <a:ea typeface="Cooper BT Bold"/>
                <a:cs typeface="Cooper BT Bold"/>
                <a:sym typeface="Cooper BT Bold"/>
              </a:rPr>
              <a:t>Thiết lập Prompt:</a:t>
            </a:r>
          </a:p>
          <a:p>
            <a:pPr algn="l" marL="863601" indent="-287867" lvl="2">
              <a:lnSpc>
                <a:spcPts val="2800"/>
              </a:lnSpc>
              <a:buAutoNum type="alphaLcPeriod" startAt="1"/>
            </a:pPr>
            <a:r>
              <a:rPr lang="en-US" sz="2000">
                <a:solidFill>
                  <a:srgbClr val="364968"/>
                </a:solidFill>
                <a:latin typeface="Cooper BT Light"/>
                <a:ea typeface="Cooper BT Light"/>
                <a:cs typeface="Cooper BT Light"/>
                <a:sym typeface="Cooper BT Light"/>
              </a:rPr>
              <a:t>Prompt được định nghĩa rõ ràng: yêu cầu mô hình gán nhãn tiêu đề tin tức vào một trong các danh mục đã cho (Business, Tech, Politics, Sport, Entertainment).</a:t>
            </a:r>
          </a:p>
          <a:p>
            <a:pPr algn="l" marL="863601" indent="-287867" lvl="2">
              <a:lnSpc>
                <a:spcPts val="2800"/>
              </a:lnSpc>
              <a:buAutoNum type="alphaLcPeriod" startAt="1"/>
            </a:pPr>
            <a:r>
              <a:rPr lang="en-US" sz="2000">
                <a:solidFill>
                  <a:srgbClr val="364968"/>
                </a:solidFill>
                <a:latin typeface="Cooper BT Light"/>
                <a:ea typeface="Cooper BT Light"/>
                <a:cs typeface="Cooper BT Light"/>
                <a:sym typeface="Cooper BT Light"/>
              </a:rPr>
              <a:t>Tiêu đề mẫu: "Trump is ready to contest in nov 2024 elections."</a:t>
            </a:r>
          </a:p>
          <a:p>
            <a:pPr algn="l" marL="431801" indent="-215900" lvl="1">
              <a:lnSpc>
                <a:spcPts val="2800"/>
              </a:lnSpc>
              <a:buAutoNum type="arabicPeriod" startAt="1"/>
            </a:pPr>
            <a:r>
              <a:rPr lang="en-US" b="true" sz="2000">
                <a:solidFill>
                  <a:srgbClr val="364968"/>
                </a:solidFill>
                <a:latin typeface="Cooper BT Bold"/>
                <a:ea typeface="Cooper BT Bold"/>
                <a:cs typeface="Cooper BT Bold"/>
                <a:sym typeface="Cooper BT Bold"/>
              </a:rPr>
              <a:t>Sử dụng Completion API: </a:t>
            </a:r>
            <a:r>
              <a:rPr lang="en-US" sz="2000">
                <a:solidFill>
                  <a:srgbClr val="364968"/>
                </a:solidFill>
                <a:latin typeface="Cooper BT Light"/>
                <a:ea typeface="Cooper BT Light"/>
                <a:cs typeface="Cooper BT Light"/>
                <a:sym typeface="Cooper BT Light"/>
              </a:rPr>
              <a:t>Gọi API của Azure OpenAI với các tham số tương tự như phần tóm tắt (ví dụ: temperature=0 để đảm bảo kết quả phân loại là nhất quán và xác định).</a:t>
            </a:r>
          </a:p>
          <a:p>
            <a:pPr algn="l" marL="431801" indent="-215900" lvl="1">
              <a:lnSpc>
                <a:spcPts val="2800"/>
              </a:lnSpc>
              <a:buAutoNum type="arabicPeriod" startAt="1"/>
            </a:pPr>
            <a:r>
              <a:rPr lang="en-US" b="true" sz="2000">
                <a:solidFill>
                  <a:srgbClr val="364968"/>
                </a:solidFill>
                <a:latin typeface="Cooper BT Bold"/>
                <a:ea typeface="Cooper BT Bold"/>
                <a:cs typeface="Cooper BT Bold"/>
                <a:sym typeface="Cooper BT Bold"/>
              </a:rPr>
              <a:t>Trích xuất Kết quả: </a:t>
            </a:r>
            <a:r>
              <a:rPr lang="en-US" sz="2000">
                <a:solidFill>
                  <a:srgbClr val="364968"/>
                </a:solidFill>
                <a:latin typeface="Cooper BT Light"/>
                <a:ea typeface="Cooper BT Light"/>
                <a:cs typeface="Cooper BT Light"/>
                <a:sym typeface="Cooper BT Light"/>
              </a:rPr>
              <a:t>Mã code sẽ lấy phần phản hồi đầu tiên của mô hình để xác định nhãn được tạo.</a:t>
            </a:r>
          </a:p>
          <a:p>
            <a:pPr algn="l">
              <a:lnSpc>
                <a:spcPts val="2800"/>
              </a:lnSpc>
            </a:pPr>
          </a:p>
        </p:txBody>
      </p:sp>
      <p:sp>
        <p:nvSpPr>
          <p:cNvPr name="TextBox 10" id="10"/>
          <p:cNvSpPr txBox="true"/>
          <p:nvPr/>
        </p:nvSpPr>
        <p:spPr>
          <a:xfrm rot="0">
            <a:off x="1337277" y="6367058"/>
            <a:ext cx="10433881" cy="1298575"/>
          </a:xfrm>
          <a:prstGeom prst="rect">
            <a:avLst/>
          </a:prstGeom>
        </p:spPr>
        <p:txBody>
          <a:bodyPr anchor="t" rtlCol="false" tIns="0" lIns="0" bIns="0" rIns="0">
            <a:spAutoFit/>
          </a:bodyPr>
          <a:lstStyle/>
          <a:p>
            <a:pPr algn="l">
              <a:lnSpc>
                <a:spcPts val="3499"/>
              </a:lnSpc>
              <a:spcBef>
                <a:spcPct val="0"/>
              </a:spcBef>
            </a:pPr>
            <a:r>
              <a:rPr lang="en-US" b="true" sz="2499">
                <a:solidFill>
                  <a:srgbClr val="364968"/>
                </a:solidFill>
                <a:latin typeface="Open Sans 1 Bold"/>
                <a:ea typeface="Open Sans 1 Bold"/>
                <a:cs typeface="Open Sans 1 Bold"/>
                <a:sym typeface="Open Sans 1 Bold"/>
              </a:rPr>
              <a:t>Kết quả</a:t>
            </a:r>
          </a:p>
          <a:p>
            <a:pPr algn="l">
              <a:lnSpc>
                <a:spcPts val="3499"/>
              </a:lnSpc>
              <a:spcBef>
                <a:spcPct val="0"/>
              </a:spcBef>
            </a:pPr>
            <a:r>
              <a:rPr lang="en-US" sz="2499">
                <a:solidFill>
                  <a:srgbClr val="364968"/>
                </a:solidFill>
                <a:latin typeface="Open Sans 1"/>
                <a:ea typeface="Open Sans 1"/>
                <a:cs typeface="Open Sans 1"/>
                <a:sym typeface="Open Sans 1"/>
              </a:rPr>
              <a:t>Mô hình dự đoán và trả về danh mục phù hợp nhất cho tiêu đề đã cho:</a:t>
            </a:r>
          </a:p>
          <a:p>
            <a:pPr algn="ctr">
              <a:lnSpc>
                <a:spcPts val="3499"/>
              </a:lnSpc>
              <a:spcBef>
                <a:spcPct val="0"/>
              </a:spcBef>
            </a:pPr>
            <a:r>
              <a:rPr lang="en-US" sz="2499">
                <a:solidFill>
                  <a:srgbClr val="364968"/>
                </a:solidFill>
                <a:latin typeface="Open Sans 1"/>
                <a:ea typeface="Open Sans 1"/>
                <a:cs typeface="Open Sans 1"/>
                <a:sym typeface="Open Sans 1"/>
              </a:rPr>
              <a:t>category: Politics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503335" y="237079"/>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782919" y="577330"/>
            <a:ext cx="11542598" cy="1059181"/>
          </a:xfrm>
          <a:prstGeom prst="rect">
            <a:avLst/>
          </a:prstGeom>
        </p:spPr>
        <p:txBody>
          <a:bodyPr anchor="t" rtlCol="false" tIns="0" lIns="0" bIns="0" rIns="0">
            <a:spAutoFit/>
          </a:bodyPr>
          <a:lstStyle/>
          <a:p>
            <a:pPr algn="ctr">
              <a:lnSpc>
                <a:spcPts val="2760"/>
              </a:lnSpc>
            </a:pPr>
            <a:r>
              <a:rPr lang="en-US" sz="3000">
                <a:solidFill>
                  <a:srgbClr val="364968"/>
                </a:solidFill>
                <a:latin typeface="Cooper BT Heavy"/>
                <a:ea typeface="Cooper BT Heavy"/>
                <a:cs typeface="Cooper BT Heavy"/>
                <a:sym typeface="Cooper BT Heavy"/>
              </a:rPr>
              <a:t>Use case 3 – classification of customer queries using the user-defined categories and sub-categories</a:t>
            </a:r>
          </a:p>
          <a:p>
            <a:pPr algn="ctr">
              <a:lnSpc>
                <a:spcPts val="2760"/>
              </a:lnSpc>
            </a:pPr>
          </a:p>
        </p:txBody>
      </p:sp>
      <p:sp>
        <p:nvSpPr>
          <p:cNvPr name="TextBox 8" id="8"/>
          <p:cNvSpPr txBox="true"/>
          <p:nvPr/>
        </p:nvSpPr>
        <p:spPr>
          <a:xfrm rot="0">
            <a:off x="1274481" y="1356474"/>
            <a:ext cx="15306832" cy="1133475"/>
          </a:xfrm>
          <a:prstGeom prst="rect">
            <a:avLst/>
          </a:prstGeom>
        </p:spPr>
        <p:txBody>
          <a:bodyPr anchor="t" rtlCol="false" tIns="0" lIns="0" bIns="0" rIns="0">
            <a:spAutoFit/>
          </a:bodyPr>
          <a:lstStyle/>
          <a:p>
            <a:pPr algn="l">
              <a:lnSpc>
                <a:spcPts val="3499"/>
              </a:lnSpc>
              <a:spcBef>
                <a:spcPct val="0"/>
              </a:spcBef>
            </a:pPr>
            <a:r>
              <a:rPr lang="en-US" b="true" sz="2499">
                <a:solidFill>
                  <a:srgbClr val="364968"/>
                </a:solidFill>
                <a:latin typeface="Open Sans 1 Bold"/>
                <a:ea typeface="Open Sans 1 Bold"/>
                <a:cs typeface="Open Sans 1 Bold"/>
                <a:sym typeface="Open Sans 1 Bold"/>
              </a:rPr>
              <a:t>Mục tiêu</a:t>
            </a:r>
          </a:p>
          <a:p>
            <a:pPr algn="l">
              <a:lnSpc>
                <a:spcPts val="2800"/>
              </a:lnSpc>
              <a:spcBef>
                <a:spcPct val="0"/>
              </a:spcBef>
            </a:pPr>
            <a:r>
              <a:rPr lang="en-US" sz="2000">
                <a:solidFill>
                  <a:srgbClr val="364968"/>
                </a:solidFill>
                <a:latin typeface="Open Sans 1"/>
                <a:ea typeface="Open Sans 1"/>
                <a:cs typeface="Open Sans 1"/>
                <a:sym typeface="Open Sans 1"/>
              </a:rPr>
              <a:t>Sử dụng mô hình Generative AI (GPT-3.5-turbo) thông qua Azure OpenAI ChatCompletion API để tự động gán nhãn cho các truy vấn của khách hàng vào các Danh mục chính và Danh mục phụ đã được xác định trước.</a:t>
            </a:r>
          </a:p>
        </p:txBody>
      </p:sp>
      <p:sp>
        <p:nvSpPr>
          <p:cNvPr name="TextBox 9" id="9"/>
          <p:cNvSpPr txBox="true"/>
          <p:nvPr/>
        </p:nvSpPr>
        <p:spPr>
          <a:xfrm rot="0">
            <a:off x="1274481" y="2814233"/>
            <a:ext cx="15306832" cy="3600450"/>
          </a:xfrm>
          <a:prstGeom prst="rect">
            <a:avLst/>
          </a:prstGeom>
        </p:spPr>
        <p:txBody>
          <a:bodyPr anchor="t" rtlCol="false" tIns="0" lIns="0" bIns="0" rIns="0">
            <a:spAutoFit/>
          </a:bodyPr>
          <a:lstStyle/>
          <a:p>
            <a:pPr algn="l">
              <a:lnSpc>
                <a:spcPts val="3499"/>
              </a:lnSpc>
              <a:spcBef>
                <a:spcPct val="0"/>
              </a:spcBef>
            </a:pPr>
            <a:r>
              <a:rPr lang="en-US" b="true" sz="2499">
                <a:solidFill>
                  <a:srgbClr val="364968"/>
                </a:solidFill>
                <a:latin typeface="Cooper BT Bold"/>
                <a:ea typeface="Cooper BT Bold"/>
                <a:cs typeface="Cooper BT Bold"/>
                <a:sym typeface="Cooper BT Bold"/>
              </a:rPr>
              <a:t>Cách thức hoạt động</a:t>
            </a:r>
          </a:p>
          <a:p>
            <a:pPr algn="l" marL="431801" indent="-215900" lvl="1">
              <a:lnSpc>
                <a:spcPts val="2800"/>
              </a:lnSpc>
              <a:buAutoNum type="arabicPeriod" startAt="1"/>
            </a:pPr>
            <a:r>
              <a:rPr lang="en-US" b="true" sz="2000">
                <a:solidFill>
                  <a:srgbClr val="364968"/>
                </a:solidFill>
                <a:latin typeface="Cooper BT Bold"/>
                <a:ea typeface="Cooper BT Bold"/>
                <a:cs typeface="Cooper BT Bold"/>
                <a:sym typeface="Cooper BT Bold"/>
              </a:rPr>
              <a:t>Đ</a:t>
            </a:r>
            <a:r>
              <a:rPr lang="en-US" b="true" sz="2000">
                <a:solidFill>
                  <a:srgbClr val="364968"/>
                </a:solidFill>
                <a:latin typeface="Cooper BT Bold"/>
                <a:ea typeface="Cooper BT Bold"/>
                <a:cs typeface="Cooper BT Bold"/>
                <a:sym typeface="Cooper BT Bold"/>
              </a:rPr>
              <a:t>ịnh nghĩa Hệ thống (System Message):</a:t>
            </a:r>
          </a:p>
          <a:p>
            <a:pPr algn="l" marL="863601" indent="-287867" lvl="2">
              <a:lnSpc>
                <a:spcPts val="2800"/>
              </a:lnSpc>
              <a:buFont typeface="Arial"/>
              <a:buChar char="⚬"/>
            </a:pPr>
            <a:r>
              <a:rPr lang="en-US" sz="2000">
                <a:solidFill>
                  <a:srgbClr val="364968"/>
                </a:solidFill>
                <a:latin typeface="Cooper BT Light"/>
                <a:ea typeface="Cooper BT Light"/>
                <a:cs typeface="Cooper BT Light"/>
                <a:sym typeface="Cooper BT Light"/>
              </a:rPr>
              <a:t>Đây là bước quan trọng nhất: mô tả chi tiết nhiệm vụ, liệt kê rõ ràng các </a:t>
            </a:r>
            <a:r>
              <a:rPr lang="en-US" b="true" sz="2000">
                <a:solidFill>
                  <a:srgbClr val="364968"/>
                </a:solidFill>
                <a:latin typeface="Cooper BT Bold"/>
                <a:ea typeface="Cooper BT Bold"/>
                <a:cs typeface="Cooper BT Bold"/>
                <a:sym typeface="Cooper BT Bold"/>
              </a:rPr>
              <a:t>Danh mục chính</a:t>
            </a:r>
            <a:r>
              <a:rPr lang="en-US" sz="2000">
                <a:solidFill>
                  <a:srgbClr val="364968"/>
                </a:solidFill>
                <a:latin typeface="Cooper BT Light"/>
                <a:ea typeface="Cooper BT Light"/>
                <a:cs typeface="Cooper BT Light"/>
                <a:sym typeface="Cooper BT Light"/>
              </a:rPr>
              <a:t> (4 loại: Order Status, Product Inquiries, Shipping and Delivery, Payment Assistance) và các </a:t>
            </a:r>
            <a:r>
              <a:rPr lang="en-US" b="true" sz="2000">
                <a:solidFill>
                  <a:srgbClr val="364968"/>
                </a:solidFill>
                <a:latin typeface="Cooper BT Bold"/>
                <a:ea typeface="Cooper BT Bold"/>
                <a:cs typeface="Cooper BT Bold"/>
                <a:sym typeface="Cooper BT Bold"/>
              </a:rPr>
              <a:t>Danh mục phụ </a:t>
            </a:r>
            <a:r>
              <a:rPr lang="en-US" sz="2000">
                <a:solidFill>
                  <a:srgbClr val="364968"/>
                </a:solidFill>
                <a:latin typeface="Cooper BT Light"/>
                <a:ea typeface="Cooper BT Light"/>
                <a:cs typeface="Cooper BT Light"/>
                <a:sym typeface="Cooper BT Light"/>
              </a:rPr>
              <a:t>tương ứng.</a:t>
            </a:r>
          </a:p>
          <a:p>
            <a:pPr algn="l" marL="863601" indent="-287867" lvl="2">
              <a:lnSpc>
                <a:spcPts val="2800"/>
              </a:lnSpc>
              <a:buFont typeface="Arial"/>
              <a:buChar char="⚬"/>
            </a:pPr>
            <a:r>
              <a:rPr lang="en-US" sz="2000">
                <a:solidFill>
                  <a:srgbClr val="364968"/>
                </a:solidFill>
                <a:latin typeface="Cooper BT Light"/>
                <a:ea typeface="Cooper BT Light"/>
                <a:cs typeface="Cooper BT Light"/>
                <a:sym typeface="Cooper BT Light"/>
              </a:rPr>
              <a:t>Y</a:t>
            </a:r>
            <a:r>
              <a:rPr lang="en-US" sz="2000">
                <a:solidFill>
                  <a:srgbClr val="364968"/>
                </a:solidFill>
                <a:latin typeface="Cooper BT Light"/>
                <a:ea typeface="Cooper BT Light"/>
                <a:cs typeface="Cooper BT Light"/>
                <a:sym typeface="Cooper BT Light"/>
              </a:rPr>
              <a:t>êu cầu mô hình trả lời dưới </a:t>
            </a:r>
            <a:r>
              <a:rPr lang="en-US" b="true" sz="2000">
                <a:solidFill>
                  <a:srgbClr val="364968"/>
                </a:solidFill>
                <a:latin typeface="Cooper BT Bold"/>
                <a:ea typeface="Cooper BT Bold"/>
                <a:cs typeface="Cooper BT Bold"/>
                <a:sym typeface="Cooper BT Bold"/>
              </a:rPr>
              <a:t>định dạng JSON </a:t>
            </a:r>
            <a:r>
              <a:rPr lang="en-US" sz="2000">
                <a:solidFill>
                  <a:srgbClr val="364968"/>
                </a:solidFill>
                <a:latin typeface="Cooper BT Light"/>
                <a:ea typeface="Cooper BT Light"/>
                <a:cs typeface="Cooper BT Light"/>
                <a:sym typeface="Cooper BT Light"/>
              </a:rPr>
              <a:t>cố định ("primary" và "secondary").</a:t>
            </a:r>
          </a:p>
          <a:p>
            <a:pPr algn="l" marL="431801" indent="-215900" lvl="1">
              <a:lnSpc>
                <a:spcPts val="2800"/>
              </a:lnSpc>
              <a:buAutoNum type="arabicPeriod" startAt="1"/>
            </a:pPr>
            <a:r>
              <a:rPr lang="en-US" b="true" sz="2000">
                <a:solidFill>
                  <a:srgbClr val="364968"/>
                </a:solidFill>
                <a:latin typeface="Cooper BT Bold"/>
                <a:ea typeface="Cooper BT Bold"/>
                <a:cs typeface="Cooper BT Bold"/>
                <a:sym typeface="Cooper BT Bold"/>
              </a:rPr>
              <a:t>Truy vấn Người dùng (User Message): </a:t>
            </a:r>
            <a:r>
              <a:rPr lang="en-US" sz="2000">
                <a:solidFill>
                  <a:srgbClr val="364968"/>
                </a:solidFill>
                <a:latin typeface="Cooper BT Light"/>
                <a:ea typeface="Cooper BT Light"/>
                <a:cs typeface="Cooper BT Light"/>
                <a:sym typeface="Cooper BT Light"/>
              </a:rPr>
              <a:t>Cung cấp truy vấn thực tế của khách hàng (ví dụ: "I want to cancel my order").</a:t>
            </a:r>
          </a:p>
          <a:p>
            <a:pPr algn="l" marL="431801" indent="-215900" lvl="1">
              <a:lnSpc>
                <a:spcPts val="2800"/>
              </a:lnSpc>
              <a:buAutoNum type="arabicPeriod" startAt="1"/>
            </a:pPr>
            <a:r>
              <a:rPr lang="en-US" b="true" sz="2000">
                <a:solidFill>
                  <a:srgbClr val="364968"/>
                </a:solidFill>
                <a:latin typeface="Cooper BT Bold"/>
                <a:ea typeface="Cooper BT Bold"/>
                <a:cs typeface="Cooper BT Bold"/>
                <a:sym typeface="Cooper BT Bold"/>
              </a:rPr>
              <a:t>ChatCompletion API: </a:t>
            </a:r>
            <a:r>
              <a:rPr lang="en-US" sz="2000">
                <a:solidFill>
                  <a:srgbClr val="364968"/>
                </a:solidFill>
                <a:latin typeface="Cooper BT Light"/>
                <a:ea typeface="Cooper BT Light"/>
                <a:cs typeface="Cooper BT Light"/>
                <a:sym typeface="Cooper BT Light"/>
              </a:rPr>
              <a:t>Gửi system_message (vai trò hướng dẫn) và user_message (dữ liệu cần dán nhãn) đến mô hình.</a:t>
            </a:r>
          </a:p>
          <a:p>
            <a:pPr algn="l" marL="863601" indent="-287867" lvl="2">
              <a:lnSpc>
                <a:spcPts val="2800"/>
              </a:lnSpc>
              <a:buFont typeface="Arial"/>
              <a:buChar char="⚬"/>
            </a:pPr>
            <a:r>
              <a:rPr lang="en-US" sz="2000">
                <a:solidFill>
                  <a:srgbClr val="364968"/>
                </a:solidFill>
                <a:latin typeface="Cooper BT Light"/>
                <a:ea typeface="Cooper BT Light"/>
                <a:cs typeface="Cooper BT Light"/>
                <a:sym typeface="Cooper BT Light"/>
              </a:rPr>
              <a:t>Sử dụng temperature=0 để đảm bảo kết quả phân loại là chính xác và xác định.</a:t>
            </a:r>
          </a:p>
          <a:p>
            <a:pPr algn="l">
              <a:lnSpc>
                <a:spcPts val="2800"/>
              </a:lnSpc>
            </a:pPr>
          </a:p>
          <a:p>
            <a:pPr algn="l">
              <a:lnSpc>
                <a:spcPts val="2800"/>
              </a:lnSpc>
            </a:pPr>
          </a:p>
        </p:txBody>
      </p:sp>
      <p:sp>
        <p:nvSpPr>
          <p:cNvPr name="TextBox 10" id="10"/>
          <p:cNvSpPr txBox="true"/>
          <p:nvPr/>
        </p:nvSpPr>
        <p:spPr>
          <a:xfrm rot="0">
            <a:off x="1346802" y="6367058"/>
            <a:ext cx="11195122" cy="1736725"/>
          </a:xfrm>
          <a:prstGeom prst="rect">
            <a:avLst/>
          </a:prstGeom>
        </p:spPr>
        <p:txBody>
          <a:bodyPr anchor="t" rtlCol="false" tIns="0" lIns="0" bIns="0" rIns="0">
            <a:spAutoFit/>
          </a:bodyPr>
          <a:lstStyle/>
          <a:p>
            <a:pPr algn="l">
              <a:lnSpc>
                <a:spcPts val="3499"/>
              </a:lnSpc>
              <a:spcBef>
                <a:spcPct val="0"/>
              </a:spcBef>
            </a:pPr>
            <a:r>
              <a:rPr lang="en-US" b="true" sz="2499">
                <a:solidFill>
                  <a:srgbClr val="364968"/>
                </a:solidFill>
                <a:latin typeface="Open Sans 1 Bold"/>
                <a:ea typeface="Open Sans 1 Bold"/>
                <a:cs typeface="Open Sans 1 Bold"/>
                <a:sym typeface="Open Sans 1 Bold"/>
              </a:rPr>
              <a:t>Kết quả</a:t>
            </a:r>
          </a:p>
          <a:p>
            <a:pPr algn="l">
              <a:lnSpc>
                <a:spcPts val="3499"/>
              </a:lnSpc>
              <a:spcBef>
                <a:spcPct val="0"/>
              </a:spcBef>
            </a:pPr>
            <a:r>
              <a:rPr lang="en-US" sz="2499">
                <a:solidFill>
                  <a:srgbClr val="364968"/>
                </a:solidFill>
                <a:latin typeface="Open Sans 1"/>
                <a:ea typeface="Open Sans 1"/>
                <a:cs typeface="Open Sans 1"/>
                <a:sym typeface="Open Sans 1"/>
              </a:rPr>
              <a:t>Mô hình đã phân loại thành công truy vấn:</a:t>
            </a:r>
          </a:p>
          <a:p>
            <a:pPr algn="l">
              <a:lnSpc>
                <a:spcPts val="3499"/>
              </a:lnSpc>
              <a:spcBef>
                <a:spcPct val="0"/>
              </a:spcBef>
            </a:pPr>
            <a:r>
              <a:rPr lang="en-US" sz="2499">
                <a:solidFill>
                  <a:srgbClr val="364968"/>
                </a:solidFill>
                <a:latin typeface="Open Sans 1"/>
                <a:ea typeface="Open Sans 1"/>
                <a:cs typeface="Open Sans 1"/>
                <a:sym typeface="Open Sans 1"/>
              </a:rPr>
              <a:t>{"primary":"Order Status","secondary":"Order Modifi</a:t>
            </a:r>
            <a:r>
              <a:rPr lang="en-US" sz="2499">
                <a:solidFill>
                  <a:srgbClr val="364968"/>
                </a:solidFill>
                <a:latin typeface="Open Sans 1"/>
                <a:ea typeface="Open Sans 1"/>
                <a:cs typeface="Open Sans 1"/>
                <a:sym typeface="Open Sans 1"/>
              </a:rPr>
              <a:t>cation or Cancellation"}</a:t>
            </a:r>
          </a:p>
          <a:p>
            <a:pPr algn="ctr">
              <a:lnSpc>
                <a:spcPts val="349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446153">
            <a:off x="14486036" y="6854506"/>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957865" y="4150086"/>
            <a:ext cx="12372270" cy="3520923"/>
          </a:xfrm>
          <a:prstGeom prst="rect">
            <a:avLst/>
          </a:prstGeom>
        </p:spPr>
        <p:txBody>
          <a:bodyPr anchor="t" rtlCol="false" tIns="0" lIns="0" bIns="0" rIns="0">
            <a:spAutoFit/>
          </a:bodyPr>
          <a:lstStyle/>
          <a:p>
            <a:pPr algn="l" marL="1079501" indent="-539750" lvl="1">
              <a:lnSpc>
                <a:spcPts val="7000"/>
              </a:lnSpc>
              <a:buAutoNum type="arabicPeriod" startAt="1"/>
            </a:pPr>
            <a:r>
              <a:rPr lang="en-US" sz="5000">
                <a:solidFill>
                  <a:srgbClr val="364968"/>
                </a:solidFill>
                <a:latin typeface="TT Hoves"/>
                <a:ea typeface="TT Hoves"/>
                <a:cs typeface="TT Hoves"/>
                <a:sym typeface="TT Hoves"/>
              </a:rPr>
              <a:t>3122410004- Nguyễn Văn An</a:t>
            </a:r>
          </a:p>
          <a:p>
            <a:pPr algn="l" marL="1079501" indent="-539750" lvl="1">
              <a:lnSpc>
                <a:spcPts val="7000"/>
              </a:lnSpc>
              <a:buAutoNum type="arabicPeriod" startAt="1"/>
            </a:pPr>
            <a:r>
              <a:rPr lang="en-US" sz="5000">
                <a:solidFill>
                  <a:srgbClr val="364968"/>
                </a:solidFill>
                <a:latin typeface="TT Hoves"/>
                <a:ea typeface="TT Hoves"/>
                <a:cs typeface="TT Hoves"/>
                <a:sym typeface="TT Hoves"/>
              </a:rPr>
              <a:t>3122410294- Lý Minh Phát</a:t>
            </a:r>
          </a:p>
          <a:p>
            <a:pPr algn="l" marL="1079501" indent="-539750" lvl="1">
              <a:lnSpc>
                <a:spcPts val="7000"/>
              </a:lnSpc>
              <a:buAutoNum type="arabicPeriod" startAt="1"/>
            </a:pPr>
            <a:r>
              <a:rPr lang="en-US" sz="5000">
                <a:solidFill>
                  <a:srgbClr val="364968"/>
                </a:solidFill>
                <a:latin typeface="TT Hoves"/>
                <a:ea typeface="TT Hoves"/>
                <a:cs typeface="TT Hoves"/>
                <a:sym typeface="TT Hoves"/>
              </a:rPr>
              <a:t>3122410247 -Lê Quốc Nam</a:t>
            </a:r>
          </a:p>
          <a:p>
            <a:pPr algn="ctr">
              <a:lnSpc>
                <a:spcPts val="7000"/>
              </a:lnSpc>
            </a:pPr>
          </a:p>
        </p:txBody>
      </p:sp>
      <p:sp>
        <p:nvSpPr>
          <p:cNvPr name="TextBox 7" id="7"/>
          <p:cNvSpPr txBox="true"/>
          <p:nvPr/>
        </p:nvSpPr>
        <p:spPr>
          <a:xfrm rot="0">
            <a:off x="2957865" y="2825389"/>
            <a:ext cx="12372270" cy="1020438"/>
          </a:xfrm>
          <a:prstGeom prst="rect">
            <a:avLst/>
          </a:prstGeom>
        </p:spPr>
        <p:txBody>
          <a:bodyPr anchor="t" rtlCol="false" tIns="0" lIns="0" bIns="0" rIns="0">
            <a:spAutoFit/>
          </a:bodyPr>
          <a:lstStyle/>
          <a:p>
            <a:pPr algn="ctr">
              <a:lnSpc>
                <a:spcPts val="7360"/>
              </a:lnSpc>
            </a:pPr>
            <a:r>
              <a:rPr lang="en-US" sz="8000">
                <a:solidFill>
                  <a:srgbClr val="364968"/>
                </a:solidFill>
                <a:latin typeface="Cooper BT Heavy"/>
                <a:ea typeface="Cooper BT Heavy"/>
                <a:cs typeface="Cooper BT Heavy"/>
                <a:sym typeface="Cooper BT Heavy"/>
              </a:rPr>
              <a:t>Thành viên nhóm</a:t>
            </a:r>
          </a:p>
        </p:txBody>
      </p:sp>
      <p:sp>
        <p:nvSpPr>
          <p:cNvPr name="Freeform 8" id="8"/>
          <p:cNvSpPr/>
          <p:nvPr/>
        </p:nvSpPr>
        <p:spPr>
          <a:xfrm flipH="false" flipV="false" rot="-7828688">
            <a:off x="-5035082" y="-5872670"/>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503335" y="237079"/>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782919" y="577330"/>
            <a:ext cx="11542598" cy="1059181"/>
          </a:xfrm>
          <a:prstGeom prst="rect">
            <a:avLst/>
          </a:prstGeom>
        </p:spPr>
        <p:txBody>
          <a:bodyPr anchor="t" rtlCol="false" tIns="0" lIns="0" bIns="0" rIns="0">
            <a:spAutoFit/>
          </a:bodyPr>
          <a:lstStyle/>
          <a:p>
            <a:pPr algn="ctr">
              <a:lnSpc>
                <a:spcPts val="2760"/>
              </a:lnSpc>
            </a:pPr>
            <a:r>
              <a:rPr lang="en-US" sz="3000">
                <a:solidFill>
                  <a:srgbClr val="364968"/>
                </a:solidFill>
                <a:latin typeface="Cooper BT Heavy"/>
                <a:ea typeface="Cooper BT Heavy"/>
                <a:cs typeface="Cooper BT Heavy"/>
                <a:sym typeface="Cooper BT Heavy"/>
              </a:rPr>
              <a:t>Use case 4 – information retrieval using entity extraction</a:t>
            </a:r>
          </a:p>
          <a:p>
            <a:pPr algn="ctr">
              <a:lnSpc>
                <a:spcPts val="2760"/>
              </a:lnSpc>
            </a:pPr>
          </a:p>
        </p:txBody>
      </p:sp>
      <p:sp>
        <p:nvSpPr>
          <p:cNvPr name="TextBox 8" id="8"/>
          <p:cNvSpPr txBox="true"/>
          <p:nvPr/>
        </p:nvSpPr>
        <p:spPr>
          <a:xfrm rot="0">
            <a:off x="1274481" y="1356474"/>
            <a:ext cx="15306832" cy="781050"/>
          </a:xfrm>
          <a:prstGeom prst="rect">
            <a:avLst/>
          </a:prstGeom>
        </p:spPr>
        <p:txBody>
          <a:bodyPr anchor="t" rtlCol="false" tIns="0" lIns="0" bIns="0" rIns="0">
            <a:spAutoFit/>
          </a:bodyPr>
          <a:lstStyle/>
          <a:p>
            <a:pPr algn="l">
              <a:lnSpc>
                <a:spcPts val="3499"/>
              </a:lnSpc>
              <a:spcBef>
                <a:spcPct val="0"/>
              </a:spcBef>
            </a:pPr>
            <a:r>
              <a:rPr lang="en-US" b="true" sz="2499">
                <a:solidFill>
                  <a:srgbClr val="364968"/>
                </a:solidFill>
                <a:latin typeface="Open Sans 1 Bold"/>
                <a:ea typeface="Open Sans 1 Bold"/>
                <a:cs typeface="Open Sans 1 Bold"/>
                <a:sym typeface="Open Sans 1 Bold"/>
              </a:rPr>
              <a:t>Mục tiêu</a:t>
            </a:r>
          </a:p>
          <a:p>
            <a:pPr algn="l">
              <a:lnSpc>
                <a:spcPts val="2800"/>
              </a:lnSpc>
              <a:spcBef>
                <a:spcPct val="0"/>
              </a:spcBef>
            </a:pPr>
            <a:r>
              <a:rPr lang="en-US" sz="2000">
                <a:solidFill>
                  <a:srgbClr val="364968"/>
                </a:solidFill>
                <a:latin typeface="Open Sans 1"/>
                <a:ea typeface="Open Sans 1"/>
                <a:cs typeface="Open Sans 1"/>
                <a:sym typeface="Open Sans 1"/>
              </a:rPr>
              <a:t>Tự</a:t>
            </a:r>
            <a:r>
              <a:rPr lang="en-US" sz="2000">
                <a:solidFill>
                  <a:srgbClr val="364968"/>
                </a:solidFill>
                <a:latin typeface="Open Sans 1"/>
                <a:ea typeface="Open Sans 1"/>
                <a:cs typeface="Open Sans 1"/>
                <a:sym typeface="Open Sans 1"/>
              </a:rPr>
              <a:t> động xác định và trích xuất các thực thể cụ thể (Tên người, Tổ chức, Địa điểm, SĐT) từ văn bản.</a:t>
            </a:r>
          </a:p>
        </p:txBody>
      </p:sp>
      <p:sp>
        <p:nvSpPr>
          <p:cNvPr name="TextBox 9" id="9"/>
          <p:cNvSpPr txBox="true"/>
          <p:nvPr/>
        </p:nvSpPr>
        <p:spPr>
          <a:xfrm rot="0">
            <a:off x="1274481" y="2814233"/>
            <a:ext cx="15306832" cy="1838325"/>
          </a:xfrm>
          <a:prstGeom prst="rect">
            <a:avLst/>
          </a:prstGeom>
        </p:spPr>
        <p:txBody>
          <a:bodyPr anchor="t" rtlCol="false" tIns="0" lIns="0" bIns="0" rIns="0">
            <a:spAutoFit/>
          </a:bodyPr>
          <a:lstStyle/>
          <a:p>
            <a:pPr algn="l">
              <a:lnSpc>
                <a:spcPts val="3499"/>
              </a:lnSpc>
              <a:spcBef>
                <a:spcPct val="0"/>
              </a:spcBef>
            </a:pPr>
            <a:r>
              <a:rPr lang="en-US" b="true" sz="2499">
                <a:solidFill>
                  <a:srgbClr val="364968"/>
                </a:solidFill>
                <a:latin typeface="Cooper BT Bold"/>
                <a:ea typeface="Cooper BT Bold"/>
                <a:cs typeface="Cooper BT Bold"/>
                <a:sym typeface="Cooper BT Bold"/>
              </a:rPr>
              <a:t>Cách thức hoạt động</a:t>
            </a:r>
          </a:p>
          <a:p>
            <a:pPr algn="l" marL="431801" indent="-215900" lvl="1">
              <a:lnSpc>
                <a:spcPts val="2800"/>
              </a:lnSpc>
              <a:buFont typeface="Arial"/>
              <a:buChar char="•"/>
            </a:pPr>
            <a:r>
              <a:rPr lang="en-US" sz="2000">
                <a:solidFill>
                  <a:srgbClr val="364968"/>
                </a:solidFill>
                <a:latin typeface="Cooper BT Light"/>
                <a:ea typeface="Cooper BT Light"/>
                <a:cs typeface="Cooper BT Light"/>
                <a:sym typeface="Cooper BT Light"/>
              </a:rPr>
              <a:t>Sử dụng </a:t>
            </a:r>
            <a:r>
              <a:rPr lang="en-US" b="true" sz="2000">
                <a:solidFill>
                  <a:srgbClr val="364968"/>
                </a:solidFill>
                <a:latin typeface="Cooper BT Bold"/>
                <a:ea typeface="Cooper BT Bold"/>
                <a:cs typeface="Cooper BT Bold"/>
                <a:sym typeface="Cooper BT Bold"/>
              </a:rPr>
              <a:t>Prompt</a:t>
            </a:r>
            <a:r>
              <a:rPr lang="en-US" sz="2000">
                <a:solidFill>
                  <a:srgbClr val="364968"/>
                </a:solidFill>
                <a:latin typeface="Cooper BT Light"/>
                <a:ea typeface="Cooper BT Light"/>
                <a:cs typeface="Cooper BT Light"/>
                <a:sym typeface="Cooper BT Light"/>
              </a:rPr>
              <a:t> hướng dẫn rõ ràng yêu cầu mô hình </a:t>
            </a:r>
            <a:r>
              <a:rPr lang="en-US" b="true" sz="2000">
                <a:solidFill>
                  <a:srgbClr val="364968"/>
                </a:solidFill>
                <a:latin typeface="Cooper BT Bold"/>
                <a:ea typeface="Cooper BT Bold"/>
                <a:cs typeface="Cooper BT Bold"/>
                <a:sym typeface="Cooper BT Bold"/>
              </a:rPr>
              <a:t>trích xuất</a:t>
            </a:r>
            <a:r>
              <a:rPr lang="en-US" sz="2000">
                <a:solidFill>
                  <a:srgbClr val="364968"/>
                </a:solidFill>
                <a:latin typeface="Cooper BT Light"/>
                <a:ea typeface="Cooper BT Light"/>
                <a:cs typeface="Cooper BT Light"/>
                <a:sym typeface="Cooper BT Light"/>
              </a:rPr>
              <a:t> các loại thực thể đã định nghĩa.</a:t>
            </a:r>
          </a:p>
          <a:p>
            <a:pPr algn="l" marL="431801" indent="-215900" lvl="1">
              <a:lnSpc>
                <a:spcPts val="2800"/>
              </a:lnSpc>
              <a:buFont typeface="Arial"/>
              <a:buChar char="•"/>
            </a:pPr>
            <a:r>
              <a:rPr lang="en-US" sz="2000">
                <a:solidFill>
                  <a:srgbClr val="364968"/>
                </a:solidFill>
                <a:latin typeface="Cooper BT Light"/>
                <a:ea typeface="Cooper BT Light"/>
                <a:cs typeface="Cooper BT Light"/>
                <a:sym typeface="Cooper BT Light"/>
              </a:rPr>
              <a:t>Mô hình GPT trả về kết quả dưới định dạng cấu trúc (Gần giống JSON).</a:t>
            </a:r>
          </a:p>
          <a:p>
            <a:pPr algn="l">
              <a:lnSpc>
                <a:spcPts val="2800"/>
              </a:lnSpc>
            </a:pPr>
          </a:p>
          <a:p>
            <a:pPr algn="l">
              <a:lnSpc>
                <a:spcPts val="2800"/>
              </a:lnSpc>
            </a:pPr>
          </a:p>
        </p:txBody>
      </p:sp>
      <p:sp>
        <p:nvSpPr>
          <p:cNvPr name="TextBox 10" id="10"/>
          <p:cNvSpPr txBox="true"/>
          <p:nvPr/>
        </p:nvSpPr>
        <p:spPr>
          <a:xfrm rot="0">
            <a:off x="1274481" y="4841875"/>
            <a:ext cx="4928105" cy="2613025"/>
          </a:xfrm>
          <a:prstGeom prst="rect">
            <a:avLst/>
          </a:prstGeom>
        </p:spPr>
        <p:txBody>
          <a:bodyPr anchor="t" rtlCol="false" tIns="0" lIns="0" bIns="0" rIns="0">
            <a:spAutoFit/>
          </a:bodyPr>
          <a:lstStyle/>
          <a:p>
            <a:pPr algn="l">
              <a:lnSpc>
                <a:spcPts val="3499"/>
              </a:lnSpc>
              <a:spcBef>
                <a:spcPct val="0"/>
              </a:spcBef>
            </a:pPr>
            <a:r>
              <a:rPr lang="en-US" b="true" sz="2499">
                <a:solidFill>
                  <a:srgbClr val="364968"/>
                </a:solidFill>
                <a:latin typeface="Open Sans 1 Bold"/>
                <a:ea typeface="Open Sans 1 Bold"/>
                <a:cs typeface="Open Sans 1 Bold"/>
                <a:sym typeface="Open Sans 1 Bold"/>
              </a:rPr>
              <a:t>Kết quả</a:t>
            </a:r>
          </a:p>
          <a:p>
            <a:pPr algn="l">
              <a:lnSpc>
                <a:spcPts val="3499"/>
              </a:lnSpc>
              <a:spcBef>
                <a:spcPct val="0"/>
              </a:spcBef>
            </a:pPr>
            <a:r>
              <a:rPr lang="en-US" sz="2499">
                <a:solidFill>
                  <a:srgbClr val="364968"/>
                </a:solidFill>
                <a:latin typeface="Open Sans 1"/>
                <a:ea typeface="Open Sans 1"/>
                <a:cs typeface="Open Sans 1"/>
                <a:sym typeface="Open Sans 1"/>
              </a:rPr>
              <a:t>Name: Sarah Johnson</a:t>
            </a:r>
          </a:p>
          <a:p>
            <a:pPr algn="l">
              <a:lnSpc>
                <a:spcPts val="3499"/>
              </a:lnSpc>
              <a:spcBef>
                <a:spcPct val="0"/>
              </a:spcBef>
            </a:pPr>
            <a:r>
              <a:rPr lang="en-US" sz="2499">
                <a:solidFill>
                  <a:srgbClr val="364968"/>
                </a:solidFill>
                <a:latin typeface="Open Sans 1"/>
                <a:ea typeface="Open Sans 1"/>
                <a:cs typeface="Open Sans 1"/>
                <a:sym typeface="Open Sans 1"/>
              </a:rPr>
              <a:t>Organization: XYZ Tech Solutions</a:t>
            </a:r>
          </a:p>
          <a:p>
            <a:pPr algn="l">
              <a:lnSpc>
                <a:spcPts val="3499"/>
              </a:lnSpc>
              <a:spcBef>
                <a:spcPct val="0"/>
              </a:spcBef>
            </a:pPr>
            <a:r>
              <a:rPr lang="en-US" sz="2499">
                <a:solidFill>
                  <a:srgbClr val="364968"/>
                </a:solidFill>
                <a:latin typeface="Open Sans 1"/>
                <a:ea typeface="Open Sans 1"/>
                <a:cs typeface="Open Sans 1"/>
                <a:sym typeface="Open Sans 1"/>
              </a:rPr>
              <a:t>Lo</a:t>
            </a:r>
            <a:r>
              <a:rPr lang="en-US" sz="2499">
                <a:solidFill>
                  <a:srgbClr val="364968"/>
                </a:solidFill>
                <a:latin typeface="Open Sans 1"/>
                <a:ea typeface="Open Sans 1"/>
                <a:cs typeface="Open Sans 1"/>
                <a:sym typeface="Open Sans 1"/>
              </a:rPr>
              <a:t>cation: Austin, Texas</a:t>
            </a:r>
          </a:p>
          <a:p>
            <a:pPr algn="l">
              <a:lnSpc>
                <a:spcPts val="3499"/>
              </a:lnSpc>
              <a:spcBef>
                <a:spcPct val="0"/>
              </a:spcBef>
            </a:pPr>
            <a:r>
              <a:rPr lang="en-US" sz="2499">
                <a:solidFill>
                  <a:srgbClr val="364968"/>
                </a:solidFill>
                <a:latin typeface="Open Sans 1"/>
                <a:ea typeface="Open Sans 1"/>
                <a:cs typeface="Open Sans 1"/>
                <a:sym typeface="Open Sans 1"/>
              </a:rPr>
              <a:t>Contact Number: (555) 123-4567}</a:t>
            </a:r>
          </a:p>
          <a:p>
            <a:pPr algn="ctr">
              <a:lnSpc>
                <a:spcPts val="3499"/>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503335" y="237079"/>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782919" y="577330"/>
            <a:ext cx="11542598" cy="716281"/>
          </a:xfrm>
          <a:prstGeom prst="rect">
            <a:avLst/>
          </a:prstGeom>
        </p:spPr>
        <p:txBody>
          <a:bodyPr anchor="t" rtlCol="false" tIns="0" lIns="0" bIns="0" rIns="0">
            <a:spAutoFit/>
          </a:bodyPr>
          <a:lstStyle/>
          <a:p>
            <a:pPr algn="ctr">
              <a:lnSpc>
                <a:spcPts val="2760"/>
              </a:lnSpc>
            </a:pPr>
            <a:r>
              <a:rPr lang="en-US" sz="3000">
                <a:solidFill>
                  <a:srgbClr val="364968"/>
                </a:solidFill>
                <a:latin typeface="Cooper BT Heavy"/>
                <a:ea typeface="Cooper BT Heavy"/>
                <a:cs typeface="Cooper BT Heavy"/>
                <a:sym typeface="Cooper BT Heavy"/>
              </a:rPr>
              <a:t>Use case 5 – aspect-based sentiment analysis</a:t>
            </a:r>
          </a:p>
          <a:p>
            <a:pPr algn="ctr">
              <a:lnSpc>
                <a:spcPts val="2760"/>
              </a:lnSpc>
            </a:pPr>
          </a:p>
        </p:txBody>
      </p:sp>
      <p:sp>
        <p:nvSpPr>
          <p:cNvPr name="TextBox 8" id="8"/>
          <p:cNvSpPr txBox="true"/>
          <p:nvPr/>
        </p:nvSpPr>
        <p:spPr>
          <a:xfrm rot="0">
            <a:off x="1274481" y="1465201"/>
            <a:ext cx="15306832" cy="781050"/>
          </a:xfrm>
          <a:prstGeom prst="rect">
            <a:avLst/>
          </a:prstGeom>
        </p:spPr>
        <p:txBody>
          <a:bodyPr anchor="t" rtlCol="false" tIns="0" lIns="0" bIns="0" rIns="0">
            <a:spAutoFit/>
          </a:bodyPr>
          <a:lstStyle/>
          <a:p>
            <a:pPr algn="l">
              <a:lnSpc>
                <a:spcPts val="3499"/>
              </a:lnSpc>
              <a:spcBef>
                <a:spcPct val="0"/>
              </a:spcBef>
            </a:pPr>
            <a:r>
              <a:rPr lang="en-US" b="true" sz="2499">
                <a:solidFill>
                  <a:srgbClr val="364968"/>
                </a:solidFill>
                <a:latin typeface="Open Sans 1 Bold"/>
                <a:ea typeface="Open Sans 1 Bold"/>
                <a:cs typeface="Open Sans 1 Bold"/>
                <a:sym typeface="Open Sans 1 Bold"/>
              </a:rPr>
              <a:t>Mục tiêu</a:t>
            </a:r>
          </a:p>
          <a:p>
            <a:pPr algn="l">
              <a:lnSpc>
                <a:spcPts val="2800"/>
              </a:lnSpc>
              <a:spcBef>
                <a:spcPct val="0"/>
              </a:spcBef>
            </a:pPr>
            <a:r>
              <a:rPr lang="en-US" sz="2000">
                <a:solidFill>
                  <a:srgbClr val="364968"/>
                </a:solidFill>
                <a:latin typeface="Open Sans 1"/>
                <a:ea typeface="Open Sans 1"/>
                <a:cs typeface="Open Sans 1"/>
                <a:sym typeface="Open Sans 1"/>
              </a:rPr>
              <a:t>Đánh giá</a:t>
            </a:r>
            <a:r>
              <a:rPr lang="en-US" sz="2000">
                <a:solidFill>
                  <a:srgbClr val="364968"/>
                </a:solidFill>
                <a:latin typeface="Open Sans 1"/>
                <a:ea typeface="Open Sans 1"/>
                <a:cs typeface="Open Sans 1"/>
                <a:sym typeface="Open Sans 1"/>
              </a:rPr>
              <a:t> không chỉ cảm xúc chung mà còn cảm xúc đối với từng khía cạnh/tính năng cụ thể được nhắc đến trong bài đánh giá.</a:t>
            </a:r>
          </a:p>
        </p:txBody>
      </p:sp>
      <p:sp>
        <p:nvSpPr>
          <p:cNvPr name="TextBox 9" id="9"/>
          <p:cNvSpPr txBox="true"/>
          <p:nvPr/>
        </p:nvSpPr>
        <p:spPr>
          <a:xfrm rot="0">
            <a:off x="1274481" y="2859462"/>
            <a:ext cx="15306832" cy="2543175"/>
          </a:xfrm>
          <a:prstGeom prst="rect">
            <a:avLst/>
          </a:prstGeom>
        </p:spPr>
        <p:txBody>
          <a:bodyPr anchor="t" rtlCol="false" tIns="0" lIns="0" bIns="0" rIns="0">
            <a:spAutoFit/>
          </a:bodyPr>
          <a:lstStyle/>
          <a:p>
            <a:pPr algn="l">
              <a:lnSpc>
                <a:spcPts val="3499"/>
              </a:lnSpc>
              <a:spcBef>
                <a:spcPct val="0"/>
              </a:spcBef>
            </a:pPr>
            <a:r>
              <a:rPr lang="en-US" b="true" sz="2499">
                <a:solidFill>
                  <a:srgbClr val="364968"/>
                </a:solidFill>
                <a:latin typeface="Cooper BT Bold"/>
                <a:ea typeface="Cooper BT Bold"/>
                <a:cs typeface="Cooper BT Bold"/>
                <a:sym typeface="Cooper BT Bold"/>
              </a:rPr>
              <a:t>Cách thức hoạt động</a:t>
            </a:r>
          </a:p>
          <a:p>
            <a:pPr algn="l" marL="431801" indent="-215900" lvl="1">
              <a:lnSpc>
                <a:spcPts val="2800"/>
              </a:lnSpc>
              <a:buFont typeface="Arial"/>
              <a:buChar char="•"/>
            </a:pPr>
            <a:r>
              <a:rPr lang="en-US" b="true" sz="2000">
                <a:solidFill>
                  <a:srgbClr val="364968"/>
                </a:solidFill>
                <a:latin typeface="Cooper BT Bold"/>
                <a:ea typeface="Cooper BT Bold"/>
                <a:cs typeface="Cooper BT Bold"/>
                <a:sym typeface="Cooper BT Bold"/>
              </a:rPr>
              <a:t>Prompt phức tạp: </a:t>
            </a:r>
            <a:r>
              <a:rPr lang="en-US" sz="2000">
                <a:solidFill>
                  <a:srgbClr val="364968"/>
                </a:solidFill>
                <a:latin typeface="Cooper BT Light"/>
                <a:ea typeface="Cooper BT Light"/>
                <a:cs typeface="Cooper BT Light"/>
                <a:sym typeface="Cooper BT Light"/>
              </a:rPr>
              <a:t>Yêu cầu mô hình cung cấp 3 loại thông tin cùng lúc:</a:t>
            </a:r>
          </a:p>
          <a:p>
            <a:pPr algn="l" marL="863601" indent="-287867" lvl="2">
              <a:lnSpc>
                <a:spcPts val="2800"/>
              </a:lnSpc>
              <a:buAutoNum type="alphaLcPeriod" startAt="1"/>
            </a:pPr>
            <a:r>
              <a:rPr lang="en-US" sz="2000">
                <a:solidFill>
                  <a:srgbClr val="364968"/>
                </a:solidFill>
                <a:latin typeface="Cooper BT Light"/>
                <a:ea typeface="Cooper BT Light"/>
                <a:cs typeface="Cooper BT Light"/>
                <a:sym typeface="Cooper BT Light"/>
              </a:rPr>
              <a:t>Điểm Cảm xúc Tổng thể (0 đến 5).</a:t>
            </a:r>
          </a:p>
          <a:p>
            <a:pPr algn="l" marL="863601" indent="-287867" lvl="2">
              <a:lnSpc>
                <a:spcPts val="2800"/>
              </a:lnSpc>
              <a:buAutoNum type="alphaLcPeriod" startAt="1"/>
            </a:pPr>
            <a:r>
              <a:rPr lang="en-US" sz="2000">
                <a:solidFill>
                  <a:srgbClr val="364968"/>
                </a:solidFill>
                <a:latin typeface="Cooper BT Light"/>
                <a:ea typeface="Cooper BT Light"/>
                <a:cs typeface="Cooper BT Light"/>
                <a:sym typeface="Cooper BT Light"/>
              </a:rPr>
              <a:t>Điểm Cảm xúc Polarity cho từng Khía cạnh (0 đến 5).</a:t>
            </a:r>
          </a:p>
          <a:p>
            <a:pPr algn="l" marL="863601" indent="-287867" lvl="2">
              <a:lnSpc>
                <a:spcPts val="2800"/>
              </a:lnSpc>
              <a:buAutoNum type="alphaLcPeriod" startAt="1"/>
            </a:pPr>
            <a:r>
              <a:rPr lang="en-US" sz="2000">
                <a:solidFill>
                  <a:srgbClr val="364968"/>
                </a:solidFill>
                <a:latin typeface="Cooper BT Light"/>
                <a:ea typeface="Cooper BT Light"/>
                <a:cs typeface="Cooper BT Light"/>
                <a:sym typeface="Cooper BT Light"/>
              </a:rPr>
              <a:t>Xác định các khía cạnh Tích cực/Tiêu cực hàng đầu.</a:t>
            </a:r>
          </a:p>
          <a:p>
            <a:pPr algn="l">
              <a:lnSpc>
                <a:spcPts val="2800"/>
              </a:lnSpc>
            </a:pPr>
          </a:p>
          <a:p>
            <a:pPr algn="l">
              <a:lnSpc>
                <a:spcPts val="2800"/>
              </a:lnSpc>
            </a:pPr>
          </a:p>
        </p:txBody>
      </p:sp>
      <p:sp>
        <p:nvSpPr>
          <p:cNvPr name="TextBox 10" id="10"/>
          <p:cNvSpPr txBox="true"/>
          <p:nvPr/>
        </p:nvSpPr>
        <p:spPr>
          <a:xfrm rot="0">
            <a:off x="1274481" y="5667028"/>
            <a:ext cx="4475992" cy="2174875"/>
          </a:xfrm>
          <a:prstGeom prst="rect">
            <a:avLst/>
          </a:prstGeom>
        </p:spPr>
        <p:txBody>
          <a:bodyPr anchor="t" rtlCol="false" tIns="0" lIns="0" bIns="0" rIns="0">
            <a:spAutoFit/>
          </a:bodyPr>
          <a:lstStyle/>
          <a:p>
            <a:pPr algn="l">
              <a:lnSpc>
                <a:spcPts val="3499"/>
              </a:lnSpc>
              <a:spcBef>
                <a:spcPct val="0"/>
              </a:spcBef>
            </a:pPr>
            <a:r>
              <a:rPr lang="en-US" b="true" sz="2499">
                <a:solidFill>
                  <a:srgbClr val="364968"/>
                </a:solidFill>
                <a:latin typeface="Open Sans 1 Bold"/>
                <a:ea typeface="Open Sans 1 Bold"/>
                <a:cs typeface="Open Sans 1 Bold"/>
                <a:sym typeface="Open Sans 1 Bold"/>
              </a:rPr>
              <a:t>Kết quả</a:t>
            </a:r>
          </a:p>
          <a:p>
            <a:pPr algn="l">
              <a:lnSpc>
                <a:spcPts val="3499"/>
              </a:lnSpc>
              <a:spcBef>
                <a:spcPct val="0"/>
              </a:spcBef>
            </a:pPr>
            <a:r>
              <a:rPr lang="en-US" sz="2499">
                <a:solidFill>
                  <a:srgbClr val="364968"/>
                </a:solidFill>
                <a:latin typeface="Open Sans 1"/>
                <a:ea typeface="Open Sans 1"/>
                <a:cs typeface="Open Sans 1"/>
                <a:sym typeface="Open Sans 1"/>
              </a:rPr>
              <a:t>Overall sentiment s</a:t>
            </a:r>
            <a:r>
              <a:rPr lang="en-US" sz="2499">
                <a:solidFill>
                  <a:srgbClr val="364968"/>
                </a:solidFill>
                <a:latin typeface="Open Sans 1"/>
                <a:ea typeface="Open Sans 1"/>
                <a:cs typeface="Open Sans 1"/>
                <a:sym typeface="Open Sans 1"/>
              </a:rPr>
              <a:t>core: 4.5</a:t>
            </a:r>
          </a:p>
          <a:p>
            <a:pPr algn="l">
              <a:lnSpc>
                <a:spcPts val="3499"/>
              </a:lnSpc>
              <a:spcBef>
                <a:spcPct val="0"/>
              </a:spcBef>
            </a:pPr>
            <a:r>
              <a:rPr lang="en-US" sz="2499">
                <a:solidFill>
                  <a:srgbClr val="364968"/>
                </a:solidFill>
                <a:latin typeface="Open Sans 1"/>
                <a:ea typeface="Open Sans 1"/>
                <a:cs typeface="Open Sans 1"/>
                <a:sym typeface="Open Sans 1"/>
              </a:rPr>
              <a:t>Top negative aspect: Trackpad</a:t>
            </a:r>
          </a:p>
          <a:p>
            <a:pPr algn="l">
              <a:lnSpc>
                <a:spcPts val="3499"/>
              </a:lnSpc>
              <a:spcBef>
                <a:spcPct val="0"/>
              </a:spcBef>
            </a:pPr>
          </a:p>
          <a:p>
            <a:pPr algn="ctr">
              <a:lnSpc>
                <a:spcPts val="349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503335" y="237079"/>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just">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148378" y="776446"/>
            <a:ext cx="12940514" cy="1451494"/>
          </a:xfrm>
          <a:prstGeom prst="rect">
            <a:avLst/>
          </a:prstGeom>
        </p:spPr>
        <p:txBody>
          <a:bodyPr anchor="t" rtlCol="false" tIns="0" lIns="0" bIns="0" rIns="0">
            <a:spAutoFit/>
          </a:bodyPr>
          <a:lstStyle/>
          <a:p>
            <a:pPr algn="ctr">
              <a:lnSpc>
                <a:spcPts val="3679"/>
              </a:lnSpc>
            </a:pPr>
            <a:r>
              <a:rPr lang="en-US" sz="3999">
                <a:solidFill>
                  <a:srgbClr val="364968"/>
                </a:solidFill>
                <a:latin typeface="Cooper BT Heavy"/>
                <a:ea typeface="Cooper BT Heavy"/>
                <a:cs typeface="Cooper BT Heavy"/>
                <a:sym typeface="Cooper BT Heavy"/>
              </a:rPr>
              <a:t>Hands-on labeling of text data using the Snorkel API</a:t>
            </a:r>
          </a:p>
          <a:p>
            <a:pPr algn="ctr">
              <a:lnSpc>
                <a:spcPts val="3679"/>
              </a:lnSpc>
            </a:pPr>
          </a:p>
        </p:txBody>
      </p:sp>
      <p:sp>
        <p:nvSpPr>
          <p:cNvPr name="TextBox 8" id="8"/>
          <p:cNvSpPr txBox="true"/>
          <p:nvPr/>
        </p:nvSpPr>
        <p:spPr>
          <a:xfrm rot="0">
            <a:off x="1028700" y="3137442"/>
            <a:ext cx="14969337" cy="2362200"/>
          </a:xfrm>
          <a:prstGeom prst="rect">
            <a:avLst/>
          </a:prstGeom>
        </p:spPr>
        <p:txBody>
          <a:bodyPr anchor="t" rtlCol="false" tIns="0" lIns="0" bIns="0" rIns="0">
            <a:spAutoFit/>
          </a:bodyPr>
          <a:lstStyle/>
          <a:p>
            <a:pPr algn="l">
              <a:lnSpc>
                <a:spcPts val="4900"/>
              </a:lnSpc>
              <a:spcBef>
                <a:spcPct val="0"/>
              </a:spcBef>
            </a:pPr>
            <a:r>
              <a:rPr lang="en-US" b="true" sz="3500">
                <a:solidFill>
                  <a:srgbClr val="364968"/>
                </a:solidFill>
                <a:latin typeface="Open Sans 1 Bold"/>
                <a:ea typeface="Open Sans 1 Bold"/>
                <a:cs typeface="Open Sans 1 Bold"/>
                <a:sym typeface="Open Sans 1 Bold"/>
              </a:rPr>
              <a:t>Snorkel là gì?</a:t>
            </a:r>
          </a:p>
          <a:p>
            <a:pPr algn="l">
              <a:lnSpc>
                <a:spcPts val="3499"/>
              </a:lnSpc>
              <a:spcBef>
                <a:spcPct val="0"/>
              </a:spcBef>
            </a:pPr>
            <a:r>
              <a:rPr lang="en-US" b="true" sz="2499">
                <a:solidFill>
                  <a:srgbClr val="364968"/>
                </a:solidFill>
                <a:latin typeface="Open Sans 1 Bold"/>
                <a:ea typeface="Open Sans 1 Bold"/>
                <a:cs typeface="Open Sans 1 Bold"/>
                <a:sym typeface="Open Sans 1 Bold"/>
              </a:rPr>
              <a:t>Mục tiêu:</a:t>
            </a:r>
            <a:r>
              <a:rPr lang="en-US" sz="2499">
                <a:solidFill>
                  <a:srgbClr val="364968"/>
                </a:solidFill>
                <a:latin typeface="Open Sans 1"/>
                <a:ea typeface="Open Sans 1"/>
                <a:cs typeface="Open Sans 1"/>
                <a:sym typeface="Open Sans 1"/>
              </a:rPr>
              <a:t> Dán nhãn chương trình hóa (Programmatic Labeling) cho dữ liệu khi dữ liệu dán nhãn thủ công khan hiếm.</a:t>
            </a:r>
          </a:p>
          <a:p>
            <a:pPr algn="l">
              <a:lnSpc>
                <a:spcPts val="3499"/>
              </a:lnSpc>
              <a:spcBef>
                <a:spcPct val="0"/>
              </a:spcBef>
            </a:pPr>
            <a:r>
              <a:rPr lang="en-US" b="true" sz="2499">
                <a:solidFill>
                  <a:srgbClr val="364968"/>
                </a:solidFill>
                <a:latin typeface="Open Sans 1 Bold"/>
                <a:ea typeface="Open Sans 1 Bold"/>
                <a:cs typeface="Open Sans 1 Bold"/>
                <a:sym typeface="Open Sans 1 Bold"/>
              </a:rPr>
              <a:t>Điểm khác biệt:</a:t>
            </a:r>
            <a:r>
              <a:rPr lang="en-US" sz="2499">
                <a:solidFill>
                  <a:srgbClr val="364968"/>
                </a:solidFill>
                <a:latin typeface="Open Sans 1"/>
                <a:ea typeface="Open Sans 1"/>
                <a:cs typeface="Open Sans 1"/>
                <a:sym typeface="Open Sans 1"/>
              </a:rPr>
              <a:t> Sử dụng Weak Supervision (Giám sát Yếu) bằng các hàm dán nhãn (Labeling Functions - LFs) để tạo nhãn nhiễu, sau đó học từ nhãn nhiễu đó.</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503335" y="295957"/>
            <a:ext cx="16230600" cy="9254739"/>
            <a:chOff x="0" y="0"/>
            <a:chExt cx="4274726" cy="2437462"/>
          </a:xfrm>
        </p:grpSpPr>
        <p:sp>
          <p:nvSpPr>
            <p:cNvPr name="Freeform 3" id="3"/>
            <p:cNvSpPr/>
            <p:nvPr/>
          </p:nvSpPr>
          <p:spPr>
            <a:xfrm flipH="false" flipV="false" rot="0">
              <a:off x="0" y="0"/>
              <a:ext cx="4274726" cy="2437462"/>
            </a:xfrm>
            <a:custGeom>
              <a:avLst/>
              <a:gdLst/>
              <a:ahLst/>
              <a:cxnLst/>
              <a:rect r="r" b="b" t="t" l="l"/>
              <a:pathLst>
                <a:path h="2437462" w="4274726">
                  <a:moveTo>
                    <a:pt x="0" y="0"/>
                  </a:moveTo>
                  <a:lnTo>
                    <a:pt x="4274726" y="0"/>
                  </a:lnTo>
                  <a:lnTo>
                    <a:pt x="4274726" y="2437462"/>
                  </a:lnTo>
                  <a:lnTo>
                    <a:pt x="0" y="2437462"/>
                  </a:lnTo>
                  <a:close/>
                </a:path>
              </a:pathLst>
            </a:custGeom>
            <a:solidFill>
              <a:srgbClr val="FDDF97"/>
            </a:solidFill>
          </p:spPr>
        </p:sp>
        <p:sp>
          <p:nvSpPr>
            <p:cNvPr name="TextBox 4" id="4"/>
            <p:cNvSpPr txBox="true"/>
            <p:nvPr/>
          </p:nvSpPr>
          <p:spPr>
            <a:xfrm>
              <a:off x="0" y="-38100"/>
              <a:ext cx="4274726" cy="2475562"/>
            </a:xfrm>
            <a:prstGeom prst="rect">
              <a:avLst/>
            </a:prstGeom>
          </p:spPr>
          <p:txBody>
            <a:bodyPr anchor="ctr" rtlCol="false" tIns="50800" lIns="50800" bIns="50800" rIns="50800"/>
            <a:lstStyle/>
            <a:p>
              <a:pPr algn="just">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501735" y="5392019"/>
            <a:ext cx="6349101" cy="3976124"/>
          </a:xfrm>
          <a:custGeom>
            <a:avLst/>
            <a:gdLst/>
            <a:ahLst/>
            <a:cxnLst/>
            <a:rect r="r" b="b" t="t" l="l"/>
            <a:pathLst>
              <a:path h="3976124" w="6349101">
                <a:moveTo>
                  <a:pt x="0" y="0"/>
                </a:moveTo>
                <a:lnTo>
                  <a:pt x="6349101" y="0"/>
                </a:lnTo>
                <a:lnTo>
                  <a:pt x="6349101" y="3976124"/>
                </a:lnTo>
                <a:lnTo>
                  <a:pt x="0" y="3976124"/>
                </a:lnTo>
                <a:lnTo>
                  <a:pt x="0" y="0"/>
                </a:lnTo>
                <a:close/>
              </a:path>
            </a:pathLst>
          </a:custGeom>
          <a:blipFill>
            <a:blip r:embed="rId4"/>
            <a:stretch>
              <a:fillRect l="0" t="0" r="0" b="0"/>
            </a:stretch>
          </a:blipFill>
        </p:spPr>
      </p:sp>
      <p:sp>
        <p:nvSpPr>
          <p:cNvPr name="TextBox 8" id="8"/>
          <p:cNvSpPr txBox="true"/>
          <p:nvPr/>
        </p:nvSpPr>
        <p:spPr>
          <a:xfrm rot="0">
            <a:off x="2924999" y="313279"/>
            <a:ext cx="11387273" cy="716280"/>
          </a:xfrm>
          <a:prstGeom prst="rect">
            <a:avLst/>
          </a:prstGeom>
        </p:spPr>
        <p:txBody>
          <a:bodyPr anchor="t" rtlCol="false" tIns="0" lIns="0" bIns="0" rIns="0">
            <a:spAutoFit/>
          </a:bodyPr>
          <a:lstStyle/>
          <a:p>
            <a:pPr algn="ctr">
              <a:lnSpc>
                <a:spcPts val="2760"/>
              </a:lnSpc>
            </a:pPr>
            <a:r>
              <a:rPr lang="en-US" sz="3000">
                <a:solidFill>
                  <a:srgbClr val="364968"/>
                </a:solidFill>
                <a:latin typeface="Cooper BT Heavy"/>
                <a:ea typeface="Cooper BT Heavy"/>
                <a:cs typeface="Cooper BT Heavy"/>
                <a:sym typeface="Cooper BT Heavy"/>
              </a:rPr>
              <a:t>Hands-on labeling of text data using the Snorkel API</a:t>
            </a:r>
          </a:p>
          <a:p>
            <a:pPr algn="ctr">
              <a:lnSpc>
                <a:spcPts val="2760"/>
              </a:lnSpc>
            </a:pPr>
          </a:p>
        </p:txBody>
      </p:sp>
      <p:sp>
        <p:nvSpPr>
          <p:cNvPr name="TextBox 9" id="9"/>
          <p:cNvSpPr txBox="true"/>
          <p:nvPr/>
        </p:nvSpPr>
        <p:spPr>
          <a:xfrm rot="0">
            <a:off x="695342" y="884727"/>
            <a:ext cx="7923294" cy="4038600"/>
          </a:xfrm>
          <a:prstGeom prst="rect">
            <a:avLst/>
          </a:prstGeom>
        </p:spPr>
        <p:txBody>
          <a:bodyPr anchor="t" rtlCol="false" tIns="0" lIns="0" bIns="0" rIns="0">
            <a:spAutoFit/>
          </a:bodyPr>
          <a:lstStyle/>
          <a:p>
            <a:pPr algn="l">
              <a:lnSpc>
                <a:spcPts val="3499"/>
              </a:lnSpc>
              <a:spcBef>
                <a:spcPct val="0"/>
              </a:spcBef>
            </a:pPr>
            <a:r>
              <a:rPr lang="en-US" b="true" sz="2499">
                <a:solidFill>
                  <a:srgbClr val="364968"/>
                </a:solidFill>
                <a:latin typeface="Open Sans 1 Bold"/>
                <a:ea typeface="Open Sans 1 Bold"/>
                <a:cs typeface="Open Sans 1 Bold"/>
                <a:sym typeface="Open Sans 1 Bold"/>
              </a:rPr>
              <a:t>Bước 1: Chuẩn bị Dữ liệu &amp; Định nghĩa Hàm Dán nhãn (LFs)</a:t>
            </a:r>
          </a:p>
          <a:p>
            <a:pPr algn="l" marL="431799" indent="-215899" lvl="1">
              <a:lnSpc>
                <a:spcPts val="2799"/>
              </a:lnSpc>
              <a:buFont typeface="Arial"/>
              <a:buChar char="•"/>
            </a:pPr>
            <a:r>
              <a:rPr lang="en-US" b="true" sz="1999">
                <a:solidFill>
                  <a:srgbClr val="364968"/>
                </a:solidFill>
                <a:latin typeface="Open Sans 1 Bold"/>
                <a:ea typeface="Open Sans 1 Bold"/>
                <a:cs typeface="Open Sans 1 Bold"/>
                <a:sym typeface="Open Sans 1 Bold"/>
              </a:rPr>
              <a:t>Dữ liệu: </a:t>
            </a:r>
            <a:r>
              <a:rPr lang="en-US" sz="1999">
                <a:solidFill>
                  <a:srgbClr val="364968"/>
                </a:solidFill>
                <a:latin typeface="Open Sans 1"/>
                <a:ea typeface="Open Sans 1"/>
                <a:cs typeface="Open Sans 1"/>
                <a:sym typeface="Open Sans 1"/>
              </a:rPr>
              <a:t>Sử dụng tập dữ liệu đánh giá phim nhỏ (6 mẫu huấn luyện, 2 mẫu kiểm tra).</a:t>
            </a:r>
          </a:p>
          <a:p>
            <a:pPr algn="l" marL="863598" indent="-287866" lvl="2">
              <a:lnSpc>
                <a:spcPts val="2799"/>
              </a:lnSpc>
              <a:buFont typeface="Arial"/>
              <a:buChar char="⚬"/>
            </a:pPr>
            <a:r>
              <a:rPr lang="en-US" sz="1999">
                <a:solidFill>
                  <a:srgbClr val="364968"/>
                </a:solidFill>
                <a:latin typeface="Open Sans 1"/>
                <a:ea typeface="Open Sans 1"/>
                <a:cs typeface="Open Sans 1"/>
                <a:sym typeface="Open Sans 1"/>
              </a:rPr>
              <a:t>Nhãn: </a:t>
            </a:r>
            <a:r>
              <a:rPr lang="en-US" b="true" sz="1999">
                <a:solidFill>
                  <a:srgbClr val="364968"/>
                </a:solidFill>
                <a:latin typeface="Open Sans 1 Bold"/>
                <a:ea typeface="Open Sans 1 Bold"/>
                <a:cs typeface="Open Sans 1 Bold"/>
                <a:sym typeface="Open Sans 1 Bold"/>
              </a:rPr>
              <a:t>POS </a:t>
            </a:r>
            <a:r>
              <a:rPr lang="en-US" sz="1999">
                <a:solidFill>
                  <a:srgbClr val="364968"/>
                </a:solidFill>
                <a:latin typeface="Open Sans 1"/>
                <a:ea typeface="Open Sans 1"/>
                <a:cs typeface="Open Sans 1"/>
                <a:sym typeface="Open Sans 1"/>
              </a:rPr>
              <a:t>(0), </a:t>
            </a:r>
            <a:r>
              <a:rPr lang="en-US" b="true" sz="1999">
                <a:solidFill>
                  <a:srgbClr val="364968"/>
                </a:solidFill>
                <a:latin typeface="Open Sans 1 Bold"/>
                <a:ea typeface="Open Sans 1 Bold"/>
                <a:cs typeface="Open Sans 1 Bold"/>
                <a:sym typeface="Open Sans 1 Bold"/>
              </a:rPr>
              <a:t>NEG</a:t>
            </a:r>
            <a:r>
              <a:rPr lang="en-US" sz="1999">
                <a:solidFill>
                  <a:srgbClr val="364968"/>
                </a:solidFill>
                <a:latin typeface="Open Sans 1"/>
                <a:ea typeface="Open Sans 1"/>
                <a:cs typeface="Open Sans 1"/>
                <a:sym typeface="Open Sans 1"/>
              </a:rPr>
              <a:t> (1), </a:t>
            </a:r>
            <a:r>
              <a:rPr lang="en-US" b="true" sz="1999">
                <a:solidFill>
                  <a:srgbClr val="364968"/>
                </a:solidFill>
                <a:latin typeface="Open Sans 1 Bold"/>
                <a:ea typeface="Open Sans 1 Bold"/>
                <a:cs typeface="Open Sans 1 Bold"/>
                <a:sym typeface="Open Sans 1 Bold"/>
              </a:rPr>
              <a:t>ABSTAIN</a:t>
            </a:r>
            <a:r>
              <a:rPr lang="en-US" sz="1999">
                <a:solidFill>
                  <a:srgbClr val="364968"/>
                </a:solidFill>
                <a:latin typeface="Open Sans 1"/>
                <a:ea typeface="Open Sans 1"/>
                <a:cs typeface="Open Sans 1"/>
                <a:sym typeface="Open Sans 1"/>
              </a:rPr>
              <a:t> (-1).</a:t>
            </a:r>
          </a:p>
          <a:p>
            <a:pPr algn="l" marL="431799" indent="-215899" lvl="1">
              <a:lnSpc>
                <a:spcPts val="2799"/>
              </a:lnSpc>
              <a:buFont typeface="Arial"/>
              <a:buChar char="•"/>
            </a:pPr>
            <a:r>
              <a:rPr lang="en-US" b="true" sz="1999">
                <a:solidFill>
                  <a:srgbClr val="364968"/>
                </a:solidFill>
                <a:latin typeface="Open Sans 1 Bold"/>
                <a:ea typeface="Open Sans 1 Bold"/>
                <a:cs typeface="Open Sans 1 Bold"/>
                <a:sym typeface="Open Sans 1 Bold"/>
              </a:rPr>
              <a:t>Hàm Dán nhãn (LFs)</a:t>
            </a:r>
            <a:r>
              <a:rPr lang="en-US" sz="1999">
                <a:solidFill>
                  <a:srgbClr val="364968"/>
                </a:solidFill>
                <a:latin typeface="Open Sans 1"/>
                <a:ea typeface="Open Sans 1"/>
                <a:cs typeface="Open Sans 1"/>
                <a:sym typeface="Open Sans 1"/>
              </a:rPr>
              <a:t>: Định nghĩa các hàm dựa trên </a:t>
            </a:r>
            <a:r>
              <a:rPr lang="en-US" b="true" sz="1999">
                <a:solidFill>
                  <a:srgbClr val="364968"/>
                </a:solidFill>
                <a:latin typeface="Open Sans 1 Bold"/>
                <a:ea typeface="Open Sans 1 Bold"/>
                <a:cs typeface="Open Sans 1 Bold"/>
                <a:sym typeface="Open Sans 1 Bold"/>
              </a:rPr>
              <a:t>luật (Rule-based)</a:t>
            </a:r>
            <a:r>
              <a:rPr lang="en-US" sz="1999">
                <a:solidFill>
                  <a:srgbClr val="364968"/>
                </a:solidFill>
                <a:latin typeface="Open Sans 1"/>
                <a:ea typeface="Open Sans 1"/>
                <a:cs typeface="Open Sans 1"/>
                <a:sym typeface="Open Sans 1"/>
              </a:rPr>
              <a:t> để gán nhãn, ví dụ:</a:t>
            </a:r>
          </a:p>
          <a:p>
            <a:pPr algn="l" marL="863598" indent="-287866" lvl="2">
              <a:lnSpc>
                <a:spcPts val="2799"/>
              </a:lnSpc>
              <a:buFont typeface="Arial"/>
              <a:buChar char="⚬"/>
            </a:pPr>
            <a:r>
              <a:rPr lang="en-US" sz="1999">
                <a:solidFill>
                  <a:srgbClr val="364968"/>
                </a:solidFill>
                <a:latin typeface="Open Sans 1"/>
                <a:ea typeface="Open Sans 1"/>
                <a:cs typeface="Open Sans 1"/>
                <a:sym typeface="Open Sans 1"/>
              </a:rPr>
              <a:t>lf_positive_review: Trả về POS nếu có từ 'wonderful' hoặc 'fantastic'.</a:t>
            </a:r>
          </a:p>
          <a:p>
            <a:pPr algn="l" marL="863598" indent="-287866" lvl="2">
              <a:lnSpc>
                <a:spcPts val="2799"/>
              </a:lnSpc>
              <a:buFont typeface="Arial"/>
              <a:buChar char="⚬"/>
            </a:pPr>
            <a:r>
              <a:rPr lang="en-US" sz="1999">
                <a:solidFill>
                  <a:srgbClr val="364968"/>
                </a:solidFill>
                <a:latin typeface="Open Sans 1"/>
                <a:ea typeface="Open Sans 1"/>
                <a:cs typeface="Open Sans 1"/>
                <a:sym typeface="Open Sans 1"/>
              </a:rPr>
              <a:t>lf_negative_review: Trả về NEG nếu có các từ tiêu cực như 'terrible', 'boring', 'dull'.</a:t>
            </a:r>
          </a:p>
        </p:txBody>
      </p:sp>
      <p:sp>
        <p:nvSpPr>
          <p:cNvPr name="TextBox 10" id="10"/>
          <p:cNvSpPr txBox="true"/>
          <p:nvPr/>
        </p:nvSpPr>
        <p:spPr>
          <a:xfrm rot="0">
            <a:off x="8618635" y="884727"/>
            <a:ext cx="8115300" cy="4391025"/>
          </a:xfrm>
          <a:prstGeom prst="rect">
            <a:avLst/>
          </a:prstGeom>
        </p:spPr>
        <p:txBody>
          <a:bodyPr anchor="t" rtlCol="false" tIns="0" lIns="0" bIns="0" rIns="0">
            <a:spAutoFit/>
          </a:bodyPr>
          <a:lstStyle/>
          <a:p>
            <a:pPr algn="l">
              <a:lnSpc>
                <a:spcPts val="3499"/>
              </a:lnSpc>
              <a:spcBef>
                <a:spcPct val="0"/>
              </a:spcBef>
            </a:pPr>
            <a:r>
              <a:rPr lang="en-US" b="true" sz="2499">
                <a:solidFill>
                  <a:srgbClr val="364968"/>
                </a:solidFill>
                <a:latin typeface="Open Sans 1 Bold"/>
                <a:ea typeface="Open Sans 1 Bold"/>
                <a:cs typeface="Open Sans 1 Bold"/>
                <a:sym typeface="Open Sans 1 Bold"/>
              </a:rPr>
              <a:t>Bước 2: Áp dụng LFs và Bỏ phiếu Đa số (Majority Voting)</a:t>
            </a:r>
          </a:p>
          <a:p>
            <a:pPr algn="l" marL="431799" indent="-215899" lvl="1">
              <a:lnSpc>
                <a:spcPts val="2799"/>
              </a:lnSpc>
              <a:buFont typeface="Arial"/>
              <a:buChar char="•"/>
            </a:pPr>
            <a:r>
              <a:rPr lang="en-US" b="true" sz="1999">
                <a:solidFill>
                  <a:srgbClr val="364968"/>
                </a:solidFill>
                <a:latin typeface="Open Sans 1 Bold"/>
                <a:ea typeface="Open Sans 1 Bold"/>
                <a:cs typeface="Open Sans 1 Bold"/>
                <a:sym typeface="Open Sans 1 Bold"/>
              </a:rPr>
              <a:t>Áp dụng:</a:t>
            </a:r>
            <a:r>
              <a:rPr lang="en-US" sz="1999">
                <a:solidFill>
                  <a:srgbClr val="364968"/>
                </a:solidFill>
                <a:latin typeface="Open Sans 1"/>
                <a:ea typeface="Open Sans 1"/>
                <a:cs typeface="Open Sans 1"/>
                <a:sym typeface="Open Sans 1"/>
              </a:rPr>
              <a:t> Sử dụng PandasLFApplier để áp dụng các LFs lên dữ liệu huấn luyện (df_train) và kiểm tra (df_test), tạo ra </a:t>
            </a:r>
            <a:r>
              <a:rPr lang="en-US" b="true" sz="1999">
                <a:solidFill>
                  <a:srgbClr val="364968"/>
                </a:solidFill>
                <a:latin typeface="Open Sans 1 Bold"/>
                <a:ea typeface="Open Sans 1 Bold"/>
                <a:cs typeface="Open Sans 1 Bold"/>
                <a:sym typeface="Open Sans 1 Bold"/>
              </a:rPr>
              <a:t>Ma trận Nhãn</a:t>
            </a:r>
            <a:r>
              <a:rPr lang="en-US" sz="1999">
                <a:solidFill>
                  <a:srgbClr val="364968"/>
                </a:solidFill>
                <a:latin typeface="Open Sans 1"/>
                <a:ea typeface="Open Sans 1"/>
                <a:cs typeface="Open Sans 1"/>
                <a:sym typeface="Open Sans 1"/>
              </a:rPr>
              <a:t> (L_train, L_test).</a:t>
            </a:r>
          </a:p>
          <a:p>
            <a:pPr algn="l" marL="863598" indent="-287866" lvl="2">
              <a:lnSpc>
                <a:spcPts val="2799"/>
              </a:lnSpc>
              <a:buFont typeface="Arial"/>
              <a:buChar char="⚬"/>
            </a:pPr>
            <a:r>
              <a:rPr lang="en-US" b="true" sz="1999">
                <a:solidFill>
                  <a:srgbClr val="364968"/>
                </a:solidFill>
                <a:latin typeface="Open Sans 1 Bold"/>
                <a:ea typeface="Open Sans 1 Bold"/>
                <a:cs typeface="Open Sans 1 Bold"/>
                <a:sym typeface="Open Sans 1 Bold"/>
              </a:rPr>
              <a:t>Ma trận Nhãn (Label Matrices):</a:t>
            </a:r>
            <a:r>
              <a:rPr lang="en-US" sz="1999">
                <a:solidFill>
                  <a:srgbClr val="364968"/>
                </a:solidFill>
                <a:latin typeface="Open Sans 1"/>
                <a:ea typeface="Open Sans 1"/>
                <a:cs typeface="Open Sans 1"/>
                <a:sym typeface="Open Sans 1"/>
              </a:rPr>
              <a:t> Mỗi hàng là một mẫu dữ liệu, mỗi cột là kết quả nhãn (0, 1, hoặc -1) từ một LF. * Majority Voter: Sử dụng MajorityLabelVoter (Mô hình Bỏ phiếu Đa số) để kết hợp các nhãn nhiễu này và đưa ra dự đoán nhãn cuối cùng.</a:t>
            </a:r>
          </a:p>
          <a:p>
            <a:pPr algn="l" marL="863598" indent="-287866" lvl="2">
              <a:lnSpc>
                <a:spcPts val="2799"/>
              </a:lnSpc>
              <a:buFont typeface="Arial"/>
              <a:buChar char="⚬"/>
            </a:pPr>
            <a:r>
              <a:rPr lang="en-US" b="true" sz="1999">
                <a:solidFill>
                  <a:srgbClr val="364968"/>
                </a:solidFill>
                <a:latin typeface="Open Sans 1 Bold"/>
                <a:ea typeface="Open Sans 1 Bold"/>
                <a:cs typeface="Open Sans 1 Bold"/>
                <a:sym typeface="Open Sans 1 Bold"/>
              </a:rPr>
              <a:t>Độ chính xác (Majority Voter Accuracy): </a:t>
            </a:r>
            <a:r>
              <a:rPr lang="en-US" sz="1999">
                <a:solidFill>
                  <a:srgbClr val="364968"/>
                </a:solidFill>
                <a:latin typeface="Open Sans 1"/>
                <a:ea typeface="Open Sans 1"/>
                <a:cs typeface="Open Sans 1"/>
                <a:sym typeface="Open Sans 1"/>
              </a:rPr>
              <a:t>Đạt 1.0 trên tập kiểm tra mẫu.</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503335" y="295957"/>
            <a:ext cx="16230600" cy="9254739"/>
            <a:chOff x="0" y="0"/>
            <a:chExt cx="4274726" cy="2437462"/>
          </a:xfrm>
        </p:grpSpPr>
        <p:sp>
          <p:nvSpPr>
            <p:cNvPr name="Freeform 3" id="3"/>
            <p:cNvSpPr/>
            <p:nvPr/>
          </p:nvSpPr>
          <p:spPr>
            <a:xfrm flipH="false" flipV="false" rot="0">
              <a:off x="0" y="0"/>
              <a:ext cx="4274726" cy="2437462"/>
            </a:xfrm>
            <a:custGeom>
              <a:avLst/>
              <a:gdLst/>
              <a:ahLst/>
              <a:cxnLst/>
              <a:rect r="r" b="b" t="t" l="l"/>
              <a:pathLst>
                <a:path h="2437462" w="4274726">
                  <a:moveTo>
                    <a:pt x="0" y="0"/>
                  </a:moveTo>
                  <a:lnTo>
                    <a:pt x="4274726" y="0"/>
                  </a:lnTo>
                  <a:lnTo>
                    <a:pt x="4274726" y="2437462"/>
                  </a:lnTo>
                  <a:lnTo>
                    <a:pt x="0" y="2437462"/>
                  </a:lnTo>
                  <a:close/>
                </a:path>
              </a:pathLst>
            </a:custGeom>
            <a:solidFill>
              <a:srgbClr val="FDDF97"/>
            </a:solidFill>
          </p:spPr>
        </p:sp>
        <p:sp>
          <p:nvSpPr>
            <p:cNvPr name="TextBox 4" id="4"/>
            <p:cNvSpPr txBox="true"/>
            <p:nvPr/>
          </p:nvSpPr>
          <p:spPr>
            <a:xfrm>
              <a:off x="0" y="-38100"/>
              <a:ext cx="4274726" cy="2475562"/>
            </a:xfrm>
            <a:prstGeom prst="rect">
              <a:avLst/>
            </a:prstGeom>
          </p:spPr>
          <p:txBody>
            <a:bodyPr anchor="ctr" rtlCol="false" tIns="50800" lIns="50800" bIns="50800" rIns="50800"/>
            <a:lstStyle/>
            <a:p>
              <a:pPr algn="just">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55514" y="5916740"/>
            <a:ext cx="7602949" cy="2166840"/>
          </a:xfrm>
          <a:custGeom>
            <a:avLst/>
            <a:gdLst/>
            <a:ahLst/>
            <a:cxnLst/>
            <a:rect r="r" b="b" t="t" l="l"/>
            <a:pathLst>
              <a:path h="2166840" w="7602949">
                <a:moveTo>
                  <a:pt x="0" y="0"/>
                </a:moveTo>
                <a:lnTo>
                  <a:pt x="7602949" y="0"/>
                </a:lnTo>
                <a:lnTo>
                  <a:pt x="7602949" y="2166840"/>
                </a:lnTo>
                <a:lnTo>
                  <a:pt x="0" y="2166840"/>
                </a:lnTo>
                <a:lnTo>
                  <a:pt x="0" y="0"/>
                </a:lnTo>
                <a:close/>
              </a:path>
            </a:pathLst>
          </a:custGeom>
          <a:blipFill>
            <a:blip r:embed="rId4"/>
            <a:stretch>
              <a:fillRect l="0" t="0" r="0" b="0"/>
            </a:stretch>
          </a:blipFill>
        </p:spPr>
      </p:sp>
      <p:sp>
        <p:nvSpPr>
          <p:cNvPr name="Freeform 8" id="8"/>
          <p:cNvSpPr/>
          <p:nvPr/>
        </p:nvSpPr>
        <p:spPr>
          <a:xfrm flipH="false" flipV="false" rot="0">
            <a:off x="9019741" y="6062760"/>
            <a:ext cx="7589935" cy="2020820"/>
          </a:xfrm>
          <a:custGeom>
            <a:avLst/>
            <a:gdLst/>
            <a:ahLst/>
            <a:cxnLst/>
            <a:rect r="r" b="b" t="t" l="l"/>
            <a:pathLst>
              <a:path h="2020820" w="7589935">
                <a:moveTo>
                  <a:pt x="0" y="0"/>
                </a:moveTo>
                <a:lnTo>
                  <a:pt x="7589935" y="0"/>
                </a:lnTo>
                <a:lnTo>
                  <a:pt x="7589935" y="2020820"/>
                </a:lnTo>
                <a:lnTo>
                  <a:pt x="0" y="2020820"/>
                </a:lnTo>
                <a:lnTo>
                  <a:pt x="0" y="0"/>
                </a:lnTo>
                <a:close/>
              </a:path>
            </a:pathLst>
          </a:custGeom>
          <a:blipFill>
            <a:blip r:embed="rId5"/>
            <a:stretch>
              <a:fillRect l="0" t="0" r="0" b="0"/>
            </a:stretch>
          </a:blipFill>
        </p:spPr>
      </p:sp>
      <p:sp>
        <p:nvSpPr>
          <p:cNvPr name="TextBox 9" id="9"/>
          <p:cNvSpPr txBox="true"/>
          <p:nvPr/>
        </p:nvSpPr>
        <p:spPr>
          <a:xfrm rot="0">
            <a:off x="2924999" y="313279"/>
            <a:ext cx="11387273" cy="716280"/>
          </a:xfrm>
          <a:prstGeom prst="rect">
            <a:avLst/>
          </a:prstGeom>
        </p:spPr>
        <p:txBody>
          <a:bodyPr anchor="t" rtlCol="false" tIns="0" lIns="0" bIns="0" rIns="0">
            <a:spAutoFit/>
          </a:bodyPr>
          <a:lstStyle/>
          <a:p>
            <a:pPr algn="ctr">
              <a:lnSpc>
                <a:spcPts val="2760"/>
              </a:lnSpc>
            </a:pPr>
            <a:r>
              <a:rPr lang="en-US" sz="3000">
                <a:solidFill>
                  <a:srgbClr val="364968"/>
                </a:solidFill>
                <a:latin typeface="Cooper BT Heavy"/>
                <a:ea typeface="Cooper BT Heavy"/>
                <a:cs typeface="Cooper BT Heavy"/>
                <a:sym typeface="Cooper BT Heavy"/>
              </a:rPr>
              <a:t>Hands-on labeling of text data using the Snorkel API</a:t>
            </a:r>
          </a:p>
          <a:p>
            <a:pPr algn="ctr">
              <a:lnSpc>
                <a:spcPts val="2760"/>
              </a:lnSpc>
            </a:pPr>
          </a:p>
        </p:txBody>
      </p:sp>
      <p:sp>
        <p:nvSpPr>
          <p:cNvPr name="TextBox 10" id="10"/>
          <p:cNvSpPr txBox="true"/>
          <p:nvPr/>
        </p:nvSpPr>
        <p:spPr>
          <a:xfrm rot="0">
            <a:off x="695342" y="884727"/>
            <a:ext cx="7923294" cy="4391025"/>
          </a:xfrm>
          <a:prstGeom prst="rect">
            <a:avLst/>
          </a:prstGeom>
        </p:spPr>
        <p:txBody>
          <a:bodyPr anchor="t" rtlCol="false" tIns="0" lIns="0" bIns="0" rIns="0">
            <a:spAutoFit/>
          </a:bodyPr>
          <a:lstStyle/>
          <a:p>
            <a:pPr algn="l">
              <a:lnSpc>
                <a:spcPts val="3499"/>
              </a:lnSpc>
              <a:spcBef>
                <a:spcPct val="0"/>
              </a:spcBef>
            </a:pPr>
            <a:r>
              <a:rPr lang="en-US" b="true" sz="2499">
                <a:solidFill>
                  <a:srgbClr val="364968"/>
                </a:solidFill>
                <a:latin typeface="Open Sans 1 Bold"/>
                <a:ea typeface="Open Sans 1 Bold"/>
                <a:cs typeface="Open Sans 1 Bold"/>
                <a:sym typeface="Open Sans 1 Bold"/>
              </a:rPr>
              <a:t>Bước 3: Huấn luyện Mô hình Nhãn (Label Model)</a:t>
            </a:r>
          </a:p>
          <a:p>
            <a:pPr algn="l">
              <a:lnSpc>
                <a:spcPts val="3499"/>
              </a:lnSpc>
              <a:spcBef>
                <a:spcPct val="0"/>
              </a:spcBef>
            </a:pPr>
          </a:p>
          <a:p>
            <a:pPr algn="l" marL="431801" indent="-215900" lvl="1">
              <a:lnSpc>
                <a:spcPts val="2800"/>
              </a:lnSpc>
              <a:buFont typeface="Arial"/>
              <a:buChar char="•"/>
            </a:pPr>
            <a:r>
              <a:rPr lang="en-US" b="true" sz="2000">
                <a:solidFill>
                  <a:srgbClr val="364968"/>
                </a:solidFill>
                <a:latin typeface="Open Sans 1 Bold"/>
                <a:ea typeface="Open Sans 1 Bold"/>
                <a:cs typeface="Open Sans 1 Bold"/>
                <a:sym typeface="Open Sans 1 Bold"/>
              </a:rPr>
              <a:t>Mục</a:t>
            </a:r>
            <a:r>
              <a:rPr lang="en-US" b="true" sz="2000">
                <a:solidFill>
                  <a:srgbClr val="364968"/>
                </a:solidFill>
                <a:latin typeface="Open Sans 1 Bold"/>
                <a:ea typeface="Open Sans 1 Bold"/>
                <a:cs typeface="Open Sans 1 Bold"/>
                <a:sym typeface="Open Sans 1 Bold"/>
              </a:rPr>
              <a:t> tiêu:</a:t>
            </a:r>
            <a:r>
              <a:rPr lang="en-US" sz="2000">
                <a:solidFill>
                  <a:srgbClr val="364968"/>
                </a:solidFill>
                <a:latin typeface="Open Sans 1"/>
                <a:ea typeface="Open Sans 1"/>
                <a:cs typeface="Open Sans 1"/>
                <a:sym typeface="Open Sans 1"/>
              </a:rPr>
              <a:t> Học từ các kết quả nhiễu trong L_train để ước tính độ chính xác của từng LF và đưa ra nhãn chất lượng cao hơn (nhãn được tổng hợp).</a:t>
            </a:r>
          </a:p>
          <a:p>
            <a:pPr algn="l" marL="863601" indent="-287867" lvl="2">
              <a:lnSpc>
                <a:spcPts val="2800"/>
              </a:lnSpc>
              <a:buFont typeface="Arial"/>
              <a:buChar char="⚬"/>
            </a:pPr>
            <a:r>
              <a:rPr lang="en-US" b="true" sz="2000">
                <a:solidFill>
                  <a:srgbClr val="364968"/>
                </a:solidFill>
                <a:latin typeface="Open Sans 1 Bold"/>
                <a:ea typeface="Open Sans 1 Bold"/>
                <a:cs typeface="Open Sans 1 Bold"/>
                <a:sym typeface="Open Sans 1 Bold"/>
              </a:rPr>
              <a:t>Cardianlity=2: </a:t>
            </a:r>
            <a:r>
              <a:rPr lang="en-US" sz="2000">
                <a:solidFill>
                  <a:srgbClr val="364968"/>
                </a:solidFill>
                <a:latin typeface="Open Sans 1"/>
                <a:ea typeface="Open Sans 1"/>
                <a:cs typeface="Open Sans 1"/>
                <a:sym typeface="Open Sans 1"/>
              </a:rPr>
              <a:t>Vì chỉ có 2 nhãn cuối cùng là POS (0) và NEG (1).</a:t>
            </a:r>
          </a:p>
          <a:p>
            <a:pPr algn="l" marL="431801" indent="-215900" lvl="1">
              <a:lnSpc>
                <a:spcPts val="2800"/>
              </a:lnSpc>
              <a:buFont typeface="Arial"/>
              <a:buChar char="•"/>
            </a:pPr>
            <a:r>
              <a:rPr lang="en-US" b="true" sz="2000">
                <a:solidFill>
                  <a:srgbClr val="364968"/>
                </a:solidFill>
                <a:latin typeface="Open Sans 1 Bold"/>
                <a:ea typeface="Open Sans 1 Bold"/>
                <a:cs typeface="Open Sans 1 Bold"/>
                <a:sym typeface="Open Sans 1 Bold"/>
              </a:rPr>
              <a:t>Qu</a:t>
            </a:r>
            <a:r>
              <a:rPr lang="en-US" b="true" sz="2000">
                <a:solidFill>
                  <a:srgbClr val="364968"/>
                </a:solidFill>
                <a:latin typeface="Open Sans 1 Bold"/>
                <a:ea typeface="Open Sans 1 Bold"/>
                <a:cs typeface="Open Sans 1 Bold"/>
                <a:sym typeface="Open Sans 1 Bold"/>
              </a:rPr>
              <a:t>á trình huấn luyện:</a:t>
            </a:r>
            <a:r>
              <a:rPr lang="en-US" sz="2000">
                <a:solidFill>
                  <a:srgbClr val="364968"/>
                </a:solidFill>
                <a:latin typeface="Open Sans 1"/>
                <a:ea typeface="Open Sans 1"/>
                <a:cs typeface="Open Sans 1"/>
                <a:sym typeface="Open Sans 1"/>
              </a:rPr>
              <a:t> label_model.fit chạy 500 epochs để hội tụ (loss giảm về 0.000). * Độ chính xác (Label Model Accuracy): Đạt 1.0 trên tập kiểm tra mẫu.</a:t>
            </a:r>
          </a:p>
          <a:p>
            <a:pPr algn="l" marL="431801" indent="-215900" lvl="1">
              <a:lnSpc>
                <a:spcPts val="2800"/>
              </a:lnSpc>
              <a:buFont typeface="Arial"/>
              <a:buChar char="•"/>
            </a:pPr>
            <a:r>
              <a:rPr lang="en-US" b="true" sz="2000">
                <a:solidFill>
                  <a:srgbClr val="364968"/>
                </a:solidFill>
                <a:latin typeface="Open Sans 1 Bold"/>
                <a:ea typeface="Open Sans 1 Bold"/>
                <a:cs typeface="Open Sans 1 Bold"/>
                <a:sym typeface="Open Sans 1 Bold"/>
              </a:rPr>
              <a:t>Nhã</a:t>
            </a:r>
            <a:r>
              <a:rPr lang="en-US" b="true" sz="2000">
                <a:solidFill>
                  <a:srgbClr val="364968"/>
                </a:solidFill>
                <a:latin typeface="Open Sans 1 Bold"/>
                <a:ea typeface="Open Sans 1 Bold"/>
                <a:cs typeface="Open Sans 1 Bold"/>
                <a:sym typeface="Open Sans 1 Bold"/>
              </a:rPr>
              <a:t>n Dự đoán (Y_train_pred):</a:t>
            </a:r>
            <a:r>
              <a:rPr lang="en-US" sz="2000">
                <a:solidFill>
                  <a:srgbClr val="364968"/>
                </a:solidFill>
                <a:latin typeface="Open Sans 1"/>
                <a:ea typeface="Open Sans 1"/>
                <a:cs typeface="Open Sans 1"/>
                <a:sym typeface="Open Sans 1"/>
              </a:rPr>
              <a:t> Kết quả nhãn tổng hợp được tạo ra cho tập huấn luyện: $\mathbf{[0, 1, -1, -1, 0, 1]}$.</a:t>
            </a:r>
          </a:p>
        </p:txBody>
      </p:sp>
      <p:sp>
        <p:nvSpPr>
          <p:cNvPr name="TextBox 11" id="11"/>
          <p:cNvSpPr txBox="true"/>
          <p:nvPr/>
        </p:nvSpPr>
        <p:spPr>
          <a:xfrm rot="0">
            <a:off x="8618635" y="884727"/>
            <a:ext cx="8115300" cy="5095875"/>
          </a:xfrm>
          <a:prstGeom prst="rect">
            <a:avLst/>
          </a:prstGeom>
        </p:spPr>
        <p:txBody>
          <a:bodyPr anchor="t" rtlCol="false" tIns="0" lIns="0" bIns="0" rIns="0">
            <a:spAutoFit/>
          </a:bodyPr>
          <a:lstStyle/>
          <a:p>
            <a:pPr algn="l">
              <a:lnSpc>
                <a:spcPts val="3499"/>
              </a:lnSpc>
              <a:spcBef>
                <a:spcPct val="0"/>
              </a:spcBef>
            </a:pPr>
            <a:r>
              <a:rPr lang="en-US" b="true" sz="2499">
                <a:solidFill>
                  <a:srgbClr val="364968"/>
                </a:solidFill>
                <a:latin typeface="Open Sans 1 Bold"/>
                <a:ea typeface="Open Sans 1 Bold"/>
                <a:cs typeface="Open Sans 1 Bold"/>
                <a:sym typeface="Open Sans 1 Bold"/>
              </a:rPr>
              <a:t>Bước 4: Phân tích LFs và Kết quả Cuối cùng</a:t>
            </a:r>
          </a:p>
          <a:p>
            <a:pPr algn="l">
              <a:lnSpc>
                <a:spcPts val="3499"/>
              </a:lnSpc>
              <a:spcBef>
                <a:spcPct val="0"/>
              </a:spcBef>
            </a:pPr>
          </a:p>
          <a:p>
            <a:pPr algn="l" marL="431801" indent="-215900" lvl="1">
              <a:lnSpc>
                <a:spcPts val="2800"/>
              </a:lnSpc>
              <a:buFont typeface="Arial"/>
              <a:buChar char="•"/>
            </a:pPr>
            <a:r>
              <a:rPr lang="en-US" b="true" sz="2000">
                <a:solidFill>
                  <a:srgbClr val="364968"/>
                </a:solidFill>
                <a:latin typeface="Open Sans 1 Bold"/>
                <a:ea typeface="Open Sans 1 Bold"/>
                <a:cs typeface="Open Sans 1 Bold"/>
                <a:sym typeface="Open Sans 1 Bold"/>
              </a:rPr>
              <a:t>Phâ</a:t>
            </a:r>
            <a:r>
              <a:rPr lang="en-US" b="true" sz="2000">
                <a:solidFill>
                  <a:srgbClr val="364968"/>
                </a:solidFill>
                <a:latin typeface="Open Sans 1 Bold"/>
                <a:ea typeface="Open Sans 1 Bold"/>
                <a:cs typeface="Open Sans 1 Bold"/>
                <a:sym typeface="Open Sans 1 Bold"/>
              </a:rPr>
              <a:t>n tích LFs (LFAnalysis):</a:t>
            </a:r>
            <a:r>
              <a:rPr lang="en-US" sz="2000">
                <a:solidFill>
                  <a:srgbClr val="364968"/>
                </a:solidFill>
                <a:latin typeface="Open Sans 1"/>
                <a:ea typeface="Open Sans 1"/>
                <a:cs typeface="Open Sans 1"/>
                <a:sym typeface="Open Sans 1"/>
              </a:rPr>
              <a:t> Cung cấp tóm tắt về hiệu suất của từng LF. * Polarity (Độ phân cực): Nhãn mà LF gán (ví dụ: lf_positive_review gán [0]).</a:t>
            </a:r>
          </a:p>
          <a:p>
            <a:pPr algn="l" marL="863601" indent="-287867" lvl="2">
              <a:lnSpc>
                <a:spcPts val="2800"/>
              </a:lnSpc>
              <a:buFont typeface="Arial"/>
              <a:buChar char="⚬"/>
            </a:pPr>
            <a:r>
              <a:rPr lang="en-US" b="true" sz="2000">
                <a:solidFill>
                  <a:srgbClr val="364968"/>
                </a:solidFill>
                <a:latin typeface="Open Sans 1 Bold"/>
                <a:ea typeface="Open Sans 1 Bold"/>
                <a:cs typeface="Open Sans 1 Bold"/>
                <a:sym typeface="Open Sans 1 Bold"/>
              </a:rPr>
              <a:t>Coverage (Độ bao phủ):</a:t>
            </a:r>
            <a:r>
              <a:rPr lang="en-US" sz="2000">
                <a:solidFill>
                  <a:srgbClr val="364968"/>
                </a:solidFill>
                <a:latin typeface="Open Sans 1"/>
                <a:ea typeface="Open Sans 1"/>
                <a:cs typeface="Open Sans 1"/>
                <a:sym typeface="Open Sans 1"/>
              </a:rPr>
              <a:t> Tỷ lệ mẫu dữ liệu mà LF không trả về ABSTAIN. (Ví dụ: 0.333333).</a:t>
            </a:r>
          </a:p>
          <a:p>
            <a:pPr algn="l" marL="863601" indent="-287867" lvl="2">
              <a:lnSpc>
                <a:spcPts val="2800"/>
              </a:lnSpc>
              <a:buFont typeface="Arial"/>
              <a:buChar char="⚬"/>
            </a:pPr>
            <a:r>
              <a:rPr lang="en-US" b="true" sz="2000">
                <a:solidFill>
                  <a:srgbClr val="364968"/>
                </a:solidFill>
                <a:latin typeface="Open Sans 1 Bold"/>
                <a:ea typeface="Open Sans 1 Bold"/>
                <a:cs typeface="Open Sans 1 Bold"/>
                <a:sym typeface="Open Sans 1 Bold"/>
              </a:rPr>
              <a:t>Overlaps (Trùng lặp):</a:t>
            </a:r>
            <a:r>
              <a:rPr lang="en-US" sz="2000">
                <a:solidFill>
                  <a:srgbClr val="364968"/>
                </a:solidFill>
                <a:latin typeface="Open Sans 1"/>
                <a:ea typeface="Open Sans 1"/>
                <a:cs typeface="Open Sans 1"/>
                <a:sym typeface="Open Sans 1"/>
              </a:rPr>
              <a:t> Tỷ lệ mẫu được dán nhãn bởi nhiều hơn một LF.</a:t>
            </a:r>
          </a:p>
          <a:p>
            <a:pPr algn="l" marL="863601" indent="-287867" lvl="2">
              <a:lnSpc>
                <a:spcPts val="2800"/>
              </a:lnSpc>
              <a:buFont typeface="Arial"/>
              <a:buChar char="⚬"/>
            </a:pPr>
            <a:r>
              <a:rPr lang="en-US" b="true" sz="2000">
                <a:solidFill>
                  <a:srgbClr val="364968"/>
                </a:solidFill>
                <a:latin typeface="Open Sans 1 Bold"/>
                <a:ea typeface="Open Sans 1 Bold"/>
                <a:cs typeface="Open Sans 1 Bold"/>
                <a:sym typeface="Open Sans 1 Bold"/>
              </a:rPr>
              <a:t>Conflicts (Mâu thuẫn):</a:t>
            </a:r>
            <a:r>
              <a:rPr lang="en-US" sz="2000">
                <a:solidFill>
                  <a:srgbClr val="364968"/>
                </a:solidFill>
                <a:latin typeface="Open Sans 1"/>
                <a:ea typeface="Open Sans 1"/>
                <a:cs typeface="Open Sans 1"/>
                <a:sym typeface="Open Sans 1"/>
              </a:rPr>
              <a:t> Tỷ lệ mẫu mà LF mâu thuẫn với ít nhất một LF khác.</a:t>
            </a:r>
          </a:p>
          <a:p>
            <a:pPr algn="l" marL="431801" indent="-215900" lvl="1">
              <a:lnSpc>
                <a:spcPts val="2800"/>
              </a:lnSpc>
              <a:buFont typeface="Arial"/>
              <a:buChar char="•"/>
            </a:pPr>
            <a:r>
              <a:rPr lang="en-US" b="true" sz="2000">
                <a:solidFill>
                  <a:srgbClr val="364968"/>
                </a:solidFill>
                <a:latin typeface="Open Sans 1 Bold"/>
                <a:ea typeface="Open Sans 1 Bold"/>
                <a:cs typeface="Open Sans 1 Bold"/>
                <a:sym typeface="Open Sans 1 Bold"/>
              </a:rPr>
              <a:t>Kết quả Dán nhãn Cuối cùng:</a:t>
            </a:r>
            <a:r>
              <a:rPr lang="en-US" sz="2000">
                <a:solidFill>
                  <a:srgbClr val="364968"/>
                </a:solidFill>
                <a:latin typeface="Open Sans 1"/>
                <a:ea typeface="Open Sans 1"/>
                <a:cs typeface="Open Sans 1"/>
                <a:sym typeface="Open Sans 1"/>
              </a:rPr>
              <a:t> * Dữ liệu huấn luyện gốc được thêm cột predicted_label (nhãn được tạo bởi Label Model).</a:t>
            </a:r>
          </a:p>
          <a:p>
            <a:pPr algn="l">
              <a:lnSpc>
                <a:spcPts val="2800"/>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503335" y="280425"/>
            <a:ext cx="16230600" cy="9254739"/>
            <a:chOff x="0" y="0"/>
            <a:chExt cx="4274726" cy="2437462"/>
          </a:xfrm>
        </p:grpSpPr>
        <p:sp>
          <p:nvSpPr>
            <p:cNvPr name="Freeform 3" id="3"/>
            <p:cNvSpPr/>
            <p:nvPr/>
          </p:nvSpPr>
          <p:spPr>
            <a:xfrm flipH="false" flipV="false" rot="0">
              <a:off x="0" y="0"/>
              <a:ext cx="4274726" cy="2437462"/>
            </a:xfrm>
            <a:custGeom>
              <a:avLst/>
              <a:gdLst/>
              <a:ahLst/>
              <a:cxnLst/>
              <a:rect r="r" b="b" t="t" l="l"/>
              <a:pathLst>
                <a:path h="2437462" w="4274726">
                  <a:moveTo>
                    <a:pt x="0" y="0"/>
                  </a:moveTo>
                  <a:lnTo>
                    <a:pt x="4274726" y="0"/>
                  </a:lnTo>
                  <a:lnTo>
                    <a:pt x="4274726" y="2437462"/>
                  </a:lnTo>
                  <a:lnTo>
                    <a:pt x="0" y="2437462"/>
                  </a:lnTo>
                  <a:close/>
                </a:path>
              </a:pathLst>
            </a:custGeom>
            <a:solidFill>
              <a:srgbClr val="FDDF97"/>
            </a:solidFill>
          </p:spPr>
        </p:sp>
        <p:sp>
          <p:nvSpPr>
            <p:cNvPr name="TextBox 4" id="4"/>
            <p:cNvSpPr txBox="true"/>
            <p:nvPr/>
          </p:nvSpPr>
          <p:spPr>
            <a:xfrm>
              <a:off x="0" y="-38100"/>
              <a:ext cx="4274726" cy="2475562"/>
            </a:xfrm>
            <a:prstGeom prst="rect">
              <a:avLst/>
            </a:prstGeom>
          </p:spPr>
          <p:txBody>
            <a:bodyPr anchor="ctr" rtlCol="false" tIns="50800" lIns="50800" bIns="50800" rIns="50800"/>
            <a:lstStyle/>
            <a:p>
              <a:pPr algn="just">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Object 7" id="7"/>
          <p:cNvGraphicFramePr/>
          <p:nvPr/>
        </p:nvGraphicFramePr>
        <p:xfrm>
          <a:off x="772013" y="3665236"/>
          <a:ext cx="7586157" cy="4274588"/>
        </p:xfrm>
        <a:graphic>
          <a:graphicData uri="http://schemas.openxmlformats.org/presentationml/2006/ole">
            <p:oleObj imgW="9105900" imgH="57912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8" id="8"/>
          <p:cNvSpPr txBox="true"/>
          <p:nvPr/>
        </p:nvSpPr>
        <p:spPr>
          <a:xfrm rot="0">
            <a:off x="-47625" y="465352"/>
            <a:ext cx="11387273" cy="716280"/>
          </a:xfrm>
          <a:prstGeom prst="rect">
            <a:avLst/>
          </a:prstGeom>
        </p:spPr>
        <p:txBody>
          <a:bodyPr anchor="t" rtlCol="false" tIns="0" lIns="0" bIns="0" rIns="0">
            <a:spAutoFit/>
          </a:bodyPr>
          <a:lstStyle/>
          <a:p>
            <a:pPr algn="ctr">
              <a:lnSpc>
                <a:spcPts val="2760"/>
              </a:lnSpc>
            </a:pPr>
            <a:r>
              <a:rPr lang="en-US" sz="3000">
                <a:solidFill>
                  <a:srgbClr val="364968"/>
                </a:solidFill>
                <a:latin typeface="Cooper BT Heavy"/>
                <a:ea typeface="Cooper BT Heavy"/>
                <a:cs typeface="Cooper BT Heavy"/>
                <a:sym typeface="Cooper BT Heavy"/>
              </a:rPr>
              <a:t>Hands-on text labeling using Logistic Regression</a:t>
            </a:r>
          </a:p>
          <a:p>
            <a:pPr algn="ctr">
              <a:lnSpc>
                <a:spcPts val="2760"/>
              </a:lnSpc>
            </a:pPr>
          </a:p>
        </p:txBody>
      </p:sp>
      <p:sp>
        <p:nvSpPr>
          <p:cNvPr name="TextBox 9" id="9"/>
          <p:cNvSpPr txBox="true"/>
          <p:nvPr/>
        </p:nvSpPr>
        <p:spPr>
          <a:xfrm rot="0">
            <a:off x="772013" y="1535889"/>
            <a:ext cx="15693245" cy="1212850"/>
          </a:xfrm>
          <a:prstGeom prst="rect">
            <a:avLst/>
          </a:prstGeom>
        </p:spPr>
        <p:txBody>
          <a:bodyPr anchor="t" rtlCol="false" tIns="0" lIns="0" bIns="0" rIns="0">
            <a:spAutoFit/>
          </a:bodyPr>
          <a:lstStyle/>
          <a:p>
            <a:pPr algn="l">
              <a:lnSpc>
                <a:spcPts val="4199"/>
              </a:lnSpc>
              <a:spcBef>
                <a:spcPct val="0"/>
              </a:spcBef>
            </a:pPr>
            <a:r>
              <a:rPr lang="en-US" b="true" sz="2999">
                <a:solidFill>
                  <a:srgbClr val="364968"/>
                </a:solidFill>
                <a:latin typeface="Open Sans 1 Bold"/>
                <a:ea typeface="Open Sans 1 Bold"/>
                <a:cs typeface="Open Sans 1 Bold"/>
                <a:sym typeface="Open Sans 1 Bold"/>
              </a:rPr>
              <a:t>Mục tiêu</a:t>
            </a:r>
          </a:p>
          <a:p>
            <a:pPr algn="l">
              <a:lnSpc>
                <a:spcPts val="2799"/>
              </a:lnSpc>
              <a:spcBef>
                <a:spcPct val="0"/>
              </a:spcBef>
            </a:pPr>
            <a:r>
              <a:rPr lang="en-US" sz="1999">
                <a:solidFill>
                  <a:srgbClr val="364968"/>
                </a:solidFill>
                <a:latin typeface="Open Sans 1"/>
                <a:ea typeface="Open Sans 1"/>
                <a:cs typeface="Open Sans 1"/>
                <a:sym typeface="Open Sans 1"/>
              </a:rPr>
              <a:t>Sử dụng thuật toán Hồi quy Logistic (trong scikit-learn) để thực hiện phân loại văn bản (Text Classification), cụ thể là phân loại đánh giá phim thành cảm xúc tích cực hoặc tiêu cực.</a:t>
            </a:r>
          </a:p>
        </p:txBody>
      </p:sp>
      <p:sp>
        <p:nvSpPr>
          <p:cNvPr name="TextBox 10" id="10"/>
          <p:cNvSpPr txBox="true"/>
          <p:nvPr/>
        </p:nvSpPr>
        <p:spPr>
          <a:xfrm rot="0">
            <a:off x="503335" y="3091640"/>
            <a:ext cx="5522294"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364968"/>
                </a:solidFill>
                <a:latin typeface="Open Sans 1 Bold"/>
                <a:ea typeface="Open Sans 1 Bold"/>
                <a:cs typeface="Open Sans 1 Bold"/>
                <a:sym typeface="Open Sans 1 Bold"/>
              </a:rPr>
              <a:t>Các Bước Thực hiện Chính</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503335" y="280425"/>
            <a:ext cx="16230600" cy="9254739"/>
            <a:chOff x="0" y="0"/>
            <a:chExt cx="4274726" cy="2437462"/>
          </a:xfrm>
        </p:grpSpPr>
        <p:sp>
          <p:nvSpPr>
            <p:cNvPr name="Freeform 3" id="3"/>
            <p:cNvSpPr/>
            <p:nvPr/>
          </p:nvSpPr>
          <p:spPr>
            <a:xfrm flipH="false" flipV="false" rot="0">
              <a:off x="0" y="0"/>
              <a:ext cx="4274726" cy="2437462"/>
            </a:xfrm>
            <a:custGeom>
              <a:avLst/>
              <a:gdLst/>
              <a:ahLst/>
              <a:cxnLst/>
              <a:rect r="r" b="b" t="t" l="l"/>
              <a:pathLst>
                <a:path h="2437462" w="4274726">
                  <a:moveTo>
                    <a:pt x="0" y="0"/>
                  </a:moveTo>
                  <a:lnTo>
                    <a:pt x="4274726" y="0"/>
                  </a:lnTo>
                  <a:lnTo>
                    <a:pt x="4274726" y="2437462"/>
                  </a:lnTo>
                  <a:lnTo>
                    <a:pt x="0" y="2437462"/>
                  </a:lnTo>
                  <a:close/>
                </a:path>
              </a:pathLst>
            </a:custGeom>
            <a:solidFill>
              <a:srgbClr val="FDDF97"/>
            </a:solidFill>
          </p:spPr>
        </p:sp>
        <p:sp>
          <p:nvSpPr>
            <p:cNvPr name="TextBox 4" id="4"/>
            <p:cNvSpPr txBox="true"/>
            <p:nvPr/>
          </p:nvSpPr>
          <p:spPr>
            <a:xfrm>
              <a:off x="0" y="-38100"/>
              <a:ext cx="4274726" cy="2475562"/>
            </a:xfrm>
            <a:prstGeom prst="rect">
              <a:avLst/>
            </a:prstGeom>
          </p:spPr>
          <p:txBody>
            <a:bodyPr anchor="ctr" rtlCol="false" tIns="50800" lIns="50800" bIns="50800" rIns="50800"/>
            <a:lstStyle/>
            <a:p>
              <a:pPr algn="just">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45939" y="3095843"/>
            <a:ext cx="7827510" cy="2729844"/>
          </a:xfrm>
          <a:custGeom>
            <a:avLst/>
            <a:gdLst/>
            <a:ahLst/>
            <a:cxnLst/>
            <a:rect r="r" b="b" t="t" l="l"/>
            <a:pathLst>
              <a:path h="2729844" w="7827510">
                <a:moveTo>
                  <a:pt x="0" y="0"/>
                </a:moveTo>
                <a:lnTo>
                  <a:pt x="7827510" y="0"/>
                </a:lnTo>
                <a:lnTo>
                  <a:pt x="7827510" y="2729844"/>
                </a:lnTo>
                <a:lnTo>
                  <a:pt x="0" y="2729844"/>
                </a:lnTo>
                <a:lnTo>
                  <a:pt x="0" y="0"/>
                </a:lnTo>
                <a:close/>
              </a:path>
            </a:pathLst>
          </a:custGeom>
          <a:blipFill>
            <a:blip r:embed="rId4"/>
            <a:stretch>
              <a:fillRect l="0" t="0" r="0" b="0"/>
            </a:stretch>
          </a:blipFill>
        </p:spPr>
      </p:sp>
      <p:sp>
        <p:nvSpPr>
          <p:cNvPr name="Freeform 8" id="8"/>
          <p:cNvSpPr/>
          <p:nvPr/>
        </p:nvSpPr>
        <p:spPr>
          <a:xfrm flipH="false" flipV="false" rot="0">
            <a:off x="8809027" y="3437386"/>
            <a:ext cx="7612631" cy="2102989"/>
          </a:xfrm>
          <a:custGeom>
            <a:avLst/>
            <a:gdLst/>
            <a:ahLst/>
            <a:cxnLst/>
            <a:rect r="r" b="b" t="t" l="l"/>
            <a:pathLst>
              <a:path h="2102989" w="7612631">
                <a:moveTo>
                  <a:pt x="0" y="0"/>
                </a:moveTo>
                <a:lnTo>
                  <a:pt x="7612631" y="0"/>
                </a:lnTo>
                <a:lnTo>
                  <a:pt x="7612631" y="2102989"/>
                </a:lnTo>
                <a:lnTo>
                  <a:pt x="0" y="2102989"/>
                </a:lnTo>
                <a:lnTo>
                  <a:pt x="0" y="0"/>
                </a:lnTo>
                <a:close/>
              </a:path>
            </a:pathLst>
          </a:custGeom>
          <a:blipFill>
            <a:blip r:embed="rId5"/>
            <a:stretch>
              <a:fillRect l="0" t="0" r="0" b="0"/>
            </a:stretch>
          </a:blipFill>
        </p:spPr>
      </p:sp>
      <p:sp>
        <p:nvSpPr>
          <p:cNvPr name="TextBox 9" id="9"/>
          <p:cNvSpPr txBox="true"/>
          <p:nvPr/>
        </p:nvSpPr>
        <p:spPr>
          <a:xfrm rot="0">
            <a:off x="791125" y="537006"/>
            <a:ext cx="11387273" cy="1252739"/>
          </a:xfrm>
          <a:prstGeom prst="rect">
            <a:avLst/>
          </a:prstGeom>
        </p:spPr>
        <p:txBody>
          <a:bodyPr anchor="t" rtlCol="false" tIns="0" lIns="0" bIns="0" rIns="0">
            <a:spAutoFit/>
          </a:bodyPr>
          <a:lstStyle/>
          <a:p>
            <a:pPr algn="ctr">
              <a:lnSpc>
                <a:spcPts val="3219"/>
              </a:lnSpc>
            </a:pPr>
            <a:r>
              <a:rPr lang="en-US" sz="3499">
                <a:solidFill>
                  <a:srgbClr val="364968"/>
                </a:solidFill>
                <a:latin typeface="Cooper BT Heavy"/>
                <a:ea typeface="Cooper BT Heavy"/>
                <a:cs typeface="Cooper BT Heavy"/>
                <a:sym typeface="Cooper BT Heavy"/>
              </a:rPr>
              <a:t>Hands-on text labeling using Logistic Regression</a:t>
            </a:r>
          </a:p>
          <a:p>
            <a:pPr algn="ctr">
              <a:lnSpc>
                <a:spcPts val="3219"/>
              </a:lnSpc>
            </a:pPr>
          </a:p>
        </p:txBody>
      </p:sp>
      <p:sp>
        <p:nvSpPr>
          <p:cNvPr name="TextBox 10" id="10"/>
          <p:cNvSpPr txBox="true"/>
          <p:nvPr/>
        </p:nvSpPr>
        <p:spPr>
          <a:xfrm rot="0">
            <a:off x="845939" y="1916581"/>
            <a:ext cx="5739354" cy="495301"/>
          </a:xfrm>
          <a:prstGeom prst="rect">
            <a:avLst/>
          </a:prstGeom>
        </p:spPr>
        <p:txBody>
          <a:bodyPr anchor="t" rtlCol="false" tIns="0" lIns="0" bIns="0" rIns="0">
            <a:spAutoFit/>
          </a:bodyPr>
          <a:lstStyle/>
          <a:p>
            <a:pPr algn="ctr">
              <a:lnSpc>
                <a:spcPts val="4199"/>
              </a:lnSpc>
              <a:spcBef>
                <a:spcPct val="0"/>
              </a:spcBef>
            </a:pPr>
            <a:r>
              <a:rPr lang="en-US" b="true" sz="2999">
                <a:solidFill>
                  <a:srgbClr val="364968"/>
                </a:solidFill>
                <a:latin typeface="Open Sans 1 Bold"/>
                <a:ea typeface="Open Sans 1 Bold"/>
                <a:cs typeface="Open Sans 1 Bold"/>
                <a:sym typeface="Open Sans 1 Bold"/>
              </a:rPr>
              <a:t>Kết quả Đánh giá và Ứng dụng</a:t>
            </a:r>
          </a:p>
        </p:txBody>
      </p:sp>
      <p:sp>
        <p:nvSpPr>
          <p:cNvPr name="TextBox 11" id="11"/>
          <p:cNvSpPr txBox="true"/>
          <p:nvPr/>
        </p:nvSpPr>
        <p:spPr>
          <a:xfrm rot="0">
            <a:off x="845939" y="6473387"/>
            <a:ext cx="7827510" cy="656590"/>
          </a:xfrm>
          <a:prstGeom prst="rect">
            <a:avLst/>
          </a:prstGeom>
        </p:spPr>
        <p:txBody>
          <a:bodyPr anchor="t" rtlCol="false" tIns="0" lIns="0" bIns="0" rIns="0">
            <a:spAutoFit/>
          </a:bodyPr>
          <a:lstStyle/>
          <a:p>
            <a:pPr algn="ctr">
              <a:lnSpc>
                <a:spcPts val="2659"/>
              </a:lnSpc>
              <a:spcBef>
                <a:spcPct val="0"/>
              </a:spcBef>
            </a:pPr>
            <a:r>
              <a:rPr lang="en-US" sz="1899">
                <a:solidFill>
                  <a:srgbClr val="364968"/>
                </a:solidFill>
                <a:latin typeface="Open Sans 1"/>
                <a:ea typeface="Open Sans 1"/>
                <a:cs typeface="Open Sans 1"/>
                <a:sym typeface="Open Sans 1"/>
              </a:rPr>
              <a:t>Độ chính xác (Accuracy): Mô hình đạt độ chính xác 81.75 trên tập kiểm tra.</a:t>
            </a:r>
          </a:p>
        </p:txBody>
      </p:sp>
      <p:sp>
        <p:nvSpPr>
          <p:cNvPr name="TextBox 12" id="12"/>
          <p:cNvSpPr txBox="true"/>
          <p:nvPr/>
        </p:nvSpPr>
        <p:spPr>
          <a:xfrm rot="0">
            <a:off x="8809027" y="6134100"/>
            <a:ext cx="7612631" cy="1323340"/>
          </a:xfrm>
          <a:prstGeom prst="rect">
            <a:avLst/>
          </a:prstGeom>
        </p:spPr>
        <p:txBody>
          <a:bodyPr anchor="t" rtlCol="false" tIns="0" lIns="0" bIns="0" rIns="0">
            <a:spAutoFit/>
          </a:bodyPr>
          <a:lstStyle/>
          <a:p>
            <a:pPr algn="ctr">
              <a:lnSpc>
                <a:spcPts val="2659"/>
              </a:lnSpc>
              <a:spcBef>
                <a:spcPct val="0"/>
              </a:spcBef>
            </a:pPr>
            <a:r>
              <a:rPr lang="en-US" sz="1899">
                <a:solidFill>
                  <a:srgbClr val="364968"/>
                </a:solidFill>
                <a:latin typeface="Open Sans 1"/>
                <a:ea typeface="Open Sans 1"/>
                <a:cs typeface="Open Sans 1"/>
                <a:sym typeface="Open Sans 1"/>
              </a:rPr>
              <a:t>Kiểm tra Mẫu (Custom Sentences):</a:t>
            </a:r>
          </a:p>
          <a:p>
            <a:pPr algn="ctr">
              <a:lnSpc>
                <a:spcPts val="2659"/>
              </a:lnSpc>
              <a:spcBef>
                <a:spcPct val="0"/>
              </a:spcBef>
            </a:pPr>
            <a:r>
              <a:rPr lang="en-US" sz="1899">
                <a:solidFill>
                  <a:srgbClr val="364968"/>
                </a:solidFill>
                <a:latin typeface="Open Sans 1"/>
                <a:ea typeface="Open Sans 1"/>
                <a:cs typeface="Open Sans 1"/>
                <a:sym typeface="Open Sans 1"/>
              </a:rPr>
              <a:t>Câu 1 (Tích cực): "I loved the movie..." Sentiment: pos</a:t>
            </a:r>
          </a:p>
          <a:p>
            <a:pPr algn="ctr">
              <a:lnSpc>
                <a:spcPts val="2659"/>
              </a:lnSpc>
              <a:spcBef>
                <a:spcPct val="0"/>
              </a:spcBef>
            </a:pPr>
            <a:r>
              <a:rPr lang="en-US" sz="1899">
                <a:solidFill>
                  <a:srgbClr val="364968"/>
                </a:solidFill>
                <a:latin typeface="Open Sans 1"/>
                <a:ea typeface="Open Sans 1"/>
                <a:cs typeface="Open Sans 1"/>
                <a:sym typeface="Open Sans 1"/>
              </a:rPr>
              <a:t>Câu 2 (Tiêu cực): "The movie was terrible..." Sentiment: neg</a:t>
            </a:r>
          </a:p>
          <a:p>
            <a:pPr algn="ctr">
              <a:lnSpc>
                <a:spcPts val="2659"/>
              </a:lnSpc>
              <a:spcBef>
                <a:spcPct val="0"/>
              </a:spcBef>
            </a:pPr>
            <a:r>
              <a:rPr lang="en-US" sz="1899">
                <a:solidFill>
                  <a:srgbClr val="364968"/>
                </a:solidFill>
                <a:latin typeface="Open Sans 1"/>
                <a:ea typeface="Open Sans 1"/>
                <a:cs typeface="Open Sans 1"/>
                <a:sym typeface="Open Sans 1"/>
              </a:rPr>
              <a:t>Câu 3 (Hỗn hợp): "I have mixed feelings..." Sentiment: neg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503335" y="280425"/>
            <a:ext cx="16230600" cy="9254739"/>
            <a:chOff x="0" y="0"/>
            <a:chExt cx="4274726" cy="2437462"/>
          </a:xfrm>
        </p:grpSpPr>
        <p:sp>
          <p:nvSpPr>
            <p:cNvPr name="Freeform 3" id="3"/>
            <p:cNvSpPr/>
            <p:nvPr/>
          </p:nvSpPr>
          <p:spPr>
            <a:xfrm flipH="false" flipV="false" rot="0">
              <a:off x="0" y="0"/>
              <a:ext cx="4274726" cy="2437462"/>
            </a:xfrm>
            <a:custGeom>
              <a:avLst/>
              <a:gdLst/>
              <a:ahLst/>
              <a:cxnLst/>
              <a:rect r="r" b="b" t="t" l="l"/>
              <a:pathLst>
                <a:path h="2437462" w="4274726">
                  <a:moveTo>
                    <a:pt x="0" y="0"/>
                  </a:moveTo>
                  <a:lnTo>
                    <a:pt x="4274726" y="0"/>
                  </a:lnTo>
                  <a:lnTo>
                    <a:pt x="4274726" y="2437462"/>
                  </a:lnTo>
                  <a:lnTo>
                    <a:pt x="0" y="2437462"/>
                  </a:lnTo>
                  <a:close/>
                </a:path>
              </a:pathLst>
            </a:custGeom>
            <a:solidFill>
              <a:srgbClr val="FDDF97"/>
            </a:solidFill>
          </p:spPr>
        </p:sp>
        <p:sp>
          <p:nvSpPr>
            <p:cNvPr name="TextBox 4" id="4"/>
            <p:cNvSpPr txBox="true"/>
            <p:nvPr/>
          </p:nvSpPr>
          <p:spPr>
            <a:xfrm>
              <a:off x="0" y="-38100"/>
              <a:ext cx="4274726" cy="2475562"/>
            </a:xfrm>
            <a:prstGeom prst="rect">
              <a:avLst/>
            </a:prstGeom>
          </p:spPr>
          <p:txBody>
            <a:bodyPr anchor="ctr" rtlCol="false" tIns="50800" lIns="50800" bIns="50800" rIns="50800"/>
            <a:lstStyle/>
            <a:p>
              <a:pPr algn="just">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Object 7" id="7"/>
          <p:cNvGraphicFramePr/>
          <p:nvPr/>
        </p:nvGraphicFramePr>
        <p:xfrm>
          <a:off x="772013" y="3665236"/>
          <a:ext cx="7586157" cy="4274588"/>
        </p:xfrm>
        <a:graphic>
          <a:graphicData uri="http://schemas.openxmlformats.org/presentationml/2006/ole">
            <p:oleObj imgW="9105900" imgH="57912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8" id="8"/>
          <p:cNvSpPr txBox="true"/>
          <p:nvPr/>
        </p:nvSpPr>
        <p:spPr>
          <a:xfrm rot="0">
            <a:off x="503335" y="356625"/>
            <a:ext cx="11387273" cy="716280"/>
          </a:xfrm>
          <a:prstGeom prst="rect">
            <a:avLst/>
          </a:prstGeom>
        </p:spPr>
        <p:txBody>
          <a:bodyPr anchor="t" rtlCol="false" tIns="0" lIns="0" bIns="0" rIns="0">
            <a:spAutoFit/>
          </a:bodyPr>
          <a:lstStyle/>
          <a:p>
            <a:pPr algn="ctr">
              <a:lnSpc>
                <a:spcPts val="2760"/>
              </a:lnSpc>
            </a:pPr>
            <a:r>
              <a:rPr lang="en-US" sz="3000">
                <a:solidFill>
                  <a:srgbClr val="364968"/>
                </a:solidFill>
                <a:latin typeface="Cooper BT Heavy"/>
                <a:ea typeface="Cooper BT Heavy"/>
                <a:cs typeface="Cooper BT Heavy"/>
                <a:sym typeface="Cooper BT Heavy"/>
              </a:rPr>
              <a:t>Hands-on label prediction using K-means clustering</a:t>
            </a:r>
          </a:p>
          <a:p>
            <a:pPr algn="ctr">
              <a:lnSpc>
                <a:spcPts val="2760"/>
              </a:lnSpc>
            </a:pPr>
          </a:p>
        </p:txBody>
      </p:sp>
      <p:sp>
        <p:nvSpPr>
          <p:cNvPr name="TextBox 9" id="9"/>
          <p:cNvSpPr txBox="true"/>
          <p:nvPr/>
        </p:nvSpPr>
        <p:spPr>
          <a:xfrm rot="0">
            <a:off x="772013" y="1535889"/>
            <a:ext cx="15693245" cy="1212850"/>
          </a:xfrm>
          <a:prstGeom prst="rect">
            <a:avLst/>
          </a:prstGeom>
        </p:spPr>
        <p:txBody>
          <a:bodyPr anchor="t" rtlCol="false" tIns="0" lIns="0" bIns="0" rIns="0">
            <a:spAutoFit/>
          </a:bodyPr>
          <a:lstStyle/>
          <a:p>
            <a:pPr algn="l">
              <a:lnSpc>
                <a:spcPts val="4199"/>
              </a:lnSpc>
              <a:spcBef>
                <a:spcPct val="0"/>
              </a:spcBef>
            </a:pPr>
            <a:r>
              <a:rPr lang="en-US" b="true" sz="2999">
                <a:solidFill>
                  <a:srgbClr val="364968"/>
                </a:solidFill>
                <a:latin typeface="Open Sans 1 Bold"/>
                <a:ea typeface="Open Sans 1 Bold"/>
                <a:cs typeface="Open Sans 1 Bold"/>
                <a:sym typeface="Open Sans 1 Bold"/>
              </a:rPr>
              <a:t>Mục tiêu</a:t>
            </a:r>
          </a:p>
          <a:p>
            <a:pPr algn="l">
              <a:lnSpc>
                <a:spcPts val="2799"/>
              </a:lnSpc>
              <a:spcBef>
                <a:spcPct val="0"/>
              </a:spcBef>
            </a:pPr>
            <a:r>
              <a:rPr lang="en-US" sz="1999">
                <a:solidFill>
                  <a:srgbClr val="364968"/>
                </a:solidFill>
                <a:latin typeface="Open Sans 1"/>
                <a:ea typeface="Open Sans 1"/>
                <a:cs typeface="Open Sans 1"/>
                <a:sym typeface="Open Sans 1"/>
              </a:rPr>
              <a:t>Sử dụng thuật toán K-means Clustering (một kỹ thuật học không giám sát) để nhóm các văn bản tương tự nhau lại thành các cụm (clusters), từ đó gán nhãn hoặc khám phá chủ đề cho dữ liệu mà không cần nhãn ban đầu.</a:t>
            </a:r>
          </a:p>
        </p:txBody>
      </p:sp>
      <p:sp>
        <p:nvSpPr>
          <p:cNvPr name="TextBox 10" id="10"/>
          <p:cNvSpPr txBox="true"/>
          <p:nvPr/>
        </p:nvSpPr>
        <p:spPr>
          <a:xfrm rot="0">
            <a:off x="503335" y="3091640"/>
            <a:ext cx="5522294"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364968"/>
                </a:solidFill>
                <a:latin typeface="Open Sans 1 Bold"/>
                <a:ea typeface="Open Sans 1 Bold"/>
                <a:cs typeface="Open Sans 1 Bold"/>
                <a:sym typeface="Open Sans 1 Bold"/>
              </a:rPr>
              <a:t>Các Bước Thực hiện Chính</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472271" y="189950"/>
            <a:ext cx="16230600" cy="9254739"/>
            <a:chOff x="0" y="0"/>
            <a:chExt cx="4274726" cy="2437462"/>
          </a:xfrm>
        </p:grpSpPr>
        <p:sp>
          <p:nvSpPr>
            <p:cNvPr name="Freeform 3" id="3"/>
            <p:cNvSpPr/>
            <p:nvPr/>
          </p:nvSpPr>
          <p:spPr>
            <a:xfrm flipH="false" flipV="false" rot="0">
              <a:off x="0" y="0"/>
              <a:ext cx="4274726" cy="2437462"/>
            </a:xfrm>
            <a:custGeom>
              <a:avLst/>
              <a:gdLst/>
              <a:ahLst/>
              <a:cxnLst/>
              <a:rect r="r" b="b" t="t" l="l"/>
              <a:pathLst>
                <a:path h="2437462" w="4274726">
                  <a:moveTo>
                    <a:pt x="0" y="0"/>
                  </a:moveTo>
                  <a:lnTo>
                    <a:pt x="4274726" y="0"/>
                  </a:lnTo>
                  <a:lnTo>
                    <a:pt x="4274726" y="2437462"/>
                  </a:lnTo>
                  <a:lnTo>
                    <a:pt x="0" y="2437462"/>
                  </a:lnTo>
                  <a:close/>
                </a:path>
              </a:pathLst>
            </a:custGeom>
            <a:solidFill>
              <a:srgbClr val="FDDF97"/>
            </a:solidFill>
          </p:spPr>
        </p:sp>
        <p:sp>
          <p:nvSpPr>
            <p:cNvPr name="TextBox 4" id="4"/>
            <p:cNvSpPr txBox="true"/>
            <p:nvPr/>
          </p:nvSpPr>
          <p:spPr>
            <a:xfrm>
              <a:off x="0" y="-38100"/>
              <a:ext cx="4274726" cy="2475562"/>
            </a:xfrm>
            <a:prstGeom prst="rect">
              <a:avLst/>
            </a:prstGeom>
          </p:spPr>
          <p:txBody>
            <a:bodyPr anchor="ctr" rtlCol="false" tIns="50800" lIns="50800" bIns="50800" rIns="50800"/>
            <a:lstStyle/>
            <a:p>
              <a:pPr algn="just">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91125" y="2927653"/>
            <a:ext cx="8778961" cy="4993034"/>
          </a:xfrm>
          <a:custGeom>
            <a:avLst/>
            <a:gdLst/>
            <a:ahLst/>
            <a:cxnLst/>
            <a:rect r="r" b="b" t="t" l="l"/>
            <a:pathLst>
              <a:path h="4993034" w="8778961">
                <a:moveTo>
                  <a:pt x="0" y="0"/>
                </a:moveTo>
                <a:lnTo>
                  <a:pt x="8778961" y="0"/>
                </a:lnTo>
                <a:lnTo>
                  <a:pt x="8778961" y="4993034"/>
                </a:lnTo>
                <a:lnTo>
                  <a:pt x="0" y="4993034"/>
                </a:lnTo>
                <a:lnTo>
                  <a:pt x="0" y="0"/>
                </a:lnTo>
                <a:close/>
              </a:path>
            </a:pathLst>
          </a:custGeom>
          <a:blipFill>
            <a:blip r:embed="rId4"/>
            <a:stretch>
              <a:fillRect l="0" t="0" r="0" b="0"/>
            </a:stretch>
          </a:blipFill>
        </p:spPr>
      </p:sp>
      <p:sp>
        <p:nvSpPr>
          <p:cNvPr name="TextBox 8" id="8"/>
          <p:cNvSpPr txBox="true"/>
          <p:nvPr/>
        </p:nvSpPr>
        <p:spPr>
          <a:xfrm rot="0">
            <a:off x="791125" y="537006"/>
            <a:ext cx="11387273" cy="852689"/>
          </a:xfrm>
          <a:prstGeom prst="rect">
            <a:avLst/>
          </a:prstGeom>
        </p:spPr>
        <p:txBody>
          <a:bodyPr anchor="t" rtlCol="false" tIns="0" lIns="0" bIns="0" rIns="0">
            <a:spAutoFit/>
          </a:bodyPr>
          <a:lstStyle/>
          <a:p>
            <a:pPr algn="ctr">
              <a:lnSpc>
                <a:spcPts val="3219"/>
              </a:lnSpc>
            </a:pPr>
            <a:r>
              <a:rPr lang="en-US" sz="3499">
                <a:solidFill>
                  <a:srgbClr val="364968"/>
                </a:solidFill>
                <a:latin typeface="Cooper BT Heavy"/>
                <a:ea typeface="Cooper BT Heavy"/>
                <a:cs typeface="Cooper BT Heavy"/>
                <a:sym typeface="Cooper BT Heavy"/>
              </a:rPr>
              <a:t>Hands-on label prediction using K-means clustering</a:t>
            </a:r>
          </a:p>
        </p:txBody>
      </p:sp>
      <p:sp>
        <p:nvSpPr>
          <p:cNvPr name="TextBox 9" id="9"/>
          <p:cNvSpPr txBox="true"/>
          <p:nvPr/>
        </p:nvSpPr>
        <p:spPr>
          <a:xfrm rot="0">
            <a:off x="3513027" y="2009775"/>
            <a:ext cx="3335157" cy="495301"/>
          </a:xfrm>
          <a:prstGeom prst="rect">
            <a:avLst/>
          </a:prstGeom>
        </p:spPr>
        <p:txBody>
          <a:bodyPr anchor="t" rtlCol="false" tIns="0" lIns="0" bIns="0" rIns="0">
            <a:spAutoFit/>
          </a:bodyPr>
          <a:lstStyle/>
          <a:p>
            <a:pPr algn="ctr">
              <a:lnSpc>
                <a:spcPts val="4199"/>
              </a:lnSpc>
              <a:spcBef>
                <a:spcPct val="0"/>
              </a:spcBef>
            </a:pPr>
            <a:r>
              <a:rPr lang="en-US" b="true" sz="2999">
                <a:solidFill>
                  <a:srgbClr val="364968"/>
                </a:solidFill>
                <a:latin typeface="Open Sans 1 Bold"/>
                <a:ea typeface="Open Sans 1 Bold"/>
                <a:cs typeface="Open Sans 1 Bold"/>
                <a:sym typeface="Open Sans 1 Bold"/>
              </a:rPr>
              <a:t>Kết quả Đánh giá </a:t>
            </a:r>
          </a:p>
        </p:txBody>
      </p:sp>
      <p:sp>
        <p:nvSpPr>
          <p:cNvPr name="TextBox 10" id="10"/>
          <p:cNvSpPr txBox="true"/>
          <p:nvPr/>
        </p:nvSpPr>
        <p:spPr>
          <a:xfrm rot="0">
            <a:off x="9849727" y="4410075"/>
            <a:ext cx="6714176" cy="2990215"/>
          </a:xfrm>
          <a:prstGeom prst="rect">
            <a:avLst/>
          </a:prstGeom>
        </p:spPr>
        <p:txBody>
          <a:bodyPr anchor="t" rtlCol="false" tIns="0" lIns="0" bIns="0" rIns="0">
            <a:spAutoFit/>
          </a:bodyPr>
          <a:lstStyle/>
          <a:p>
            <a:pPr algn="l" marL="410209" indent="-205105" lvl="1">
              <a:lnSpc>
                <a:spcPts val="2659"/>
              </a:lnSpc>
              <a:buFont typeface="Arial"/>
              <a:buChar char="•"/>
            </a:pPr>
            <a:r>
              <a:rPr lang="en-US" sz="1899">
                <a:solidFill>
                  <a:srgbClr val="364968"/>
                </a:solidFill>
                <a:latin typeface="Open Sans 1"/>
                <a:ea typeface="Open Sans 1"/>
                <a:cs typeface="Open Sans 1"/>
                <a:sym typeface="Open Sans 1"/>
              </a:rPr>
              <a:t>Quy trình kiểm tra: Tiền xử lý câu mới -&gt; Chuyển thành TF-IDF -&gt; Dự đoán cụm -&gt; Gán nhãn cụm.</a:t>
            </a:r>
          </a:p>
          <a:p>
            <a:pPr algn="l" marL="410209" indent="-205105" lvl="1">
              <a:lnSpc>
                <a:spcPts val="2659"/>
              </a:lnSpc>
              <a:buFont typeface="Arial"/>
              <a:buChar char="•"/>
            </a:pPr>
            <a:r>
              <a:rPr lang="en-US" sz="1899">
                <a:solidFill>
                  <a:srgbClr val="364968"/>
                </a:solidFill>
                <a:latin typeface="Open Sans 1"/>
                <a:ea typeface="Open Sans 1"/>
                <a:cs typeface="Open Sans 1"/>
                <a:sym typeface="Open Sans 1"/>
              </a:rPr>
              <a:t>Kết quả dự đoán:  </a:t>
            </a:r>
          </a:p>
          <a:p>
            <a:pPr algn="l" marL="820419" indent="-273473" lvl="2">
              <a:lnSpc>
                <a:spcPts val="2659"/>
              </a:lnSpc>
              <a:buFont typeface="Arial"/>
              <a:buChar char="⚬"/>
            </a:pPr>
            <a:r>
              <a:rPr lang="en-US" sz="1899">
                <a:solidFill>
                  <a:srgbClr val="364968"/>
                </a:solidFill>
                <a:latin typeface="Open Sans 1"/>
                <a:ea typeface="Open Sans 1"/>
                <a:cs typeface="Open Sans 1"/>
                <a:sym typeface="Open Sans 1"/>
              </a:rPr>
              <a:t>Câu 1 (Tích cực): "I loved the movie..."  Label: positive</a:t>
            </a:r>
          </a:p>
          <a:p>
            <a:pPr algn="l" marL="820419" indent="-273473" lvl="2">
              <a:lnSpc>
                <a:spcPts val="2659"/>
              </a:lnSpc>
              <a:buFont typeface="Arial"/>
              <a:buChar char="⚬"/>
            </a:pPr>
            <a:r>
              <a:rPr lang="en-US" sz="1899">
                <a:solidFill>
                  <a:srgbClr val="364968"/>
                </a:solidFill>
                <a:latin typeface="Open Sans 1"/>
                <a:ea typeface="Open Sans 1"/>
                <a:cs typeface="Open Sans 1"/>
                <a:sym typeface="Open Sans 1"/>
              </a:rPr>
              <a:t>Câu 2 (Tiêu cực): "The movie was terrible..." Label: neutral</a:t>
            </a:r>
          </a:p>
          <a:p>
            <a:pPr algn="l" marL="820419" indent="-273473" lvl="2">
              <a:lnSpc>
                <a:spcPts val="2659"/>
              </a:lnSpc>
              <a:buFont typeface="Arial"/>
              <a:buChar char="⚬"/>
            </a:pPr>
            <a:r>
              <a:rPr lang="en-US" sz="1899">
                <a:solidFill>
                  <a:srgbClr val="364968"/>
                </a:solidFill>
                <a:latin typeface="Open Sans 1"/>
                <a:ea typeface="Open Sans 1"/>
                <a:cs typeface="Open Sans 1"/>
                <a:sym typeface="Open Sans 1"/>
              </a:rPr>
              <a:t>Câu 3 (Hỗn hợp): "I have mixed feelings..." Label: neutral</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503335" y="280425"/>
            <a:ext cx="16230600" cy="9254739"/>
            <a:chOff x="0" y="0"/>
            <a:chExt cx="4274726" cy="2437462"/>
          </a:xfrm>
        </p:grpSpPr>
        <p:sp>
          <p:nvSpPr>
            <p:cNvPr name="Freeform 3" id="3"/>
            <p:cNvSpPr/>
            <p:nvPr/>
          </p:nvSpPr>
          <p:spPr>
            <a:xfrm flipH="false" flipV="false" rot="0">
              <a:off x="0" y="0"/>
              <a:ext cx="4274726" cy="2437462"/>
            </a:xfrm>
            <a:custGeom>
              <a:avLst/>
              <a:gdLst/>
              <a:ahLst/>
              <a:cxnLst/>
              <a:rect r="r" b="b" t="t" l="l"/>
              <a:pathLst>
                <a:path h="2437462" w="4274726">
                  <a:moveTo>
                    <a:pt x="0" y="0"/>
                  </a:moveTo>
                  <a:lnTo>
                    <a:pt x="4274726" y="0"/>
                  </a:lnTo>
                  <a:lnTo>
                    <a:pt x="4274726" y="2437462"/>
                  </a:lnTo>
                  <a:lnTo>
                    <a:pt x="0" y="2437462"/>
                  </a:lnTo>
                  <a:close/>
                </a:path>
              </a:pathLst>
            </a:custGeom>
            <a:solidFill>
              <a:srgbClr val="FDDF97"/>
            </a:solidFill>
          </p:spPr>
        </p:sp>
        <p:sp>
          <p:nvSpPr>
            <p:cNvPr name="TextBox 4" id="4"/>
            <p:cNvSpPr txBox="true"/>
            <p:nvPr/>
          </p:nvSpPr>
          <p:spPr>
            <a:xfrm>
              <a:off x="0" y="-38100"/>
              <a:ext cx="4274726" cy="2475562"/>
            </a:xfrm>
            <a:prstGeom prst="rect">
              <a:avLst/>
            </a:prstGeom>
          </p:spPr>
          <p:txBody>
            <a:bodyPr anchor="ctr" rtlCol="false" tIns="50800" lIns="50800" bIns="50800" rIns="50800"/>
            <a:lstStyle/>
            <a:p>
              <a:pPr algn="just">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Object 7" id="7"/>
          <p:cNvGraphicFramePr/>
          <p:nvPr/>
        </p:nvGraphicFramePr>
        <p:xfrm>
          <a:off x="772013" y="3665236"/>
          <a:ext cx="7586157" cy="4274588"/>
        </p:xfrm>
        <a:graphic>
          <a:graphicData uri="http://schemas.openxmlformats.org/presentationml/2006/ole">
            <p:oleObj imgW="9105900" imgH="57912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8" id="8"/>
          <p:cNvSpPr txBox="true"/>
          <p:nvPr/>
        </p:nvSpPr>
        <p:spPr>
          <a:xfrm rot="0">
            <a:off x="503335" y="356625"/>
            <a:ext cx="13033709" cy="716280"/>
          </a:xfrm>
          <a:prstGeom prst="rect">
            <a:avLst/>
          </a:prstGeom>
        </p:spPr>
        <p:txBody>
          <a:bodyPr anchor="t" rtlCol="false" tIns="0" lIns="0" bIns="0" rIns="0">
            <a:spAutoFit/>
          </a:bodyPr>
          <a:lstStyle/>
          <a:p>
            <a:pPr algn="ctr">
              <a:lnSpc>
                <a:spcPts val="2760"/>
              </a:lnSpc>
            </a:pPr>
            <a:r>
              <a:rPr lang="en-US" sz="3000">
                <a:solidFill>
                  <a:srgbClr val="364968"/>
                </a:solidFill>
                <a:latin typeface="Cooper BT Heavy"/>
                <a:ea typeface="Cooper BT Heavy"/>
                <a:cs typeface="Cooper BT Heavy"/>
                <a:sym typeface="Cooper BT Heavy"/>
              </a:rPr>
              <a:t>Generating labels for customer reviews (sentiment analysis)</a:t>
            </a:r>
          </a:p>
          <a:p>
            <a:pPr algn="ctr">
              <a:lnSpc>
                <a:spcPts val="2760"/>
              </a:lnSpc>
            </a:pPr>
          </a:p>
        </p:txBody>
      </p:sp>
      <p:sp>
        <p:nvSpPr>
          <p:cNvPr name="TextBox 9" id="9"/>
          <p:cNvSpPr txBox="true"/>
          <p:nvPr/>
        </p:nvSpPr>
        <p:spPr>
          <a:xfrm rot="0">
            <a:off x="772013" y="1535889"/>
            <a:ext cx="15693245" cy="1212850"/>
          </a:xfrm>
          <a:prstGeom prst="rect">
            <a:avLst/>
          </a:prstGeom>
        </p:spPr>
        <p:txBody>
          <a:bodyPr anchor="t" rtlCol="false" tIns="0" lIns="0" bIns="0" rIns="0">
            <a:spAutoFit/>
          </a:bodyPr>
          <a:lstStyle/>
          <a:p>
            <a:pPr algn="l">
              <a:lnSpc>
                <a:spcPts val="4199"/>
              </a:lnSpc>
              <a:spcBef>
                <a:spcPct val="0"/>
              </a:spcBef>
            </a:pPr>
            <a:r>
              <a:rPr lang="en-US" b="true" sz="2999">
                <a:solidFill>
                  <a:srgbClr val="364968"/>
                </a:solidFill>
                <a:latin typeface="Open Sans 1 Bold"/>
                <a:ea typeface="Open Sans 1 Bold"/>
                <a:cs typeface="Open Sans 1 Bold"/>
                <a:sym typeface="Open Sans 1 Bold"/>
              </a:rPr>
              <a:t>Mục tiêu</a:t>
            </a:r>
          </a:p>
          <a:p>
            <a:pPr algn="l">
              <a:lnSpc>
                <a:spcPts val="2799"/>
              </a:lnSpc>
              <a:spcBef>
                <a:spcPct val="0"/>
              </a:spcBef>
            </a:pPr>
            <a:r>
              <a:rPr lang="en-US" sz="1999">
                <a:solidFill>
                  <a:srgbClr val="364968"/>
                </a:solidFill>
                <a:latin typeface="Open Sans 1"/>
                <a:ea typeface="Open Sans 1"/>
                <a:cs typeface="Open Sans 1"/>
                <a:sym typeface="Open Sans 1"/>
              </a:rPr>
              <a:t>Xây</a:t>
            </a:r>
            <a:r>
              <a:rPr lang="en-US" sz="1999">
                <a:solidFill>
                  <a:srgbClr val="364968"/>
                </a:solidFill>
                <a:latin typeface="Open Sans 1"/>
                <a:ea typeface="Open Sans 1"/>
                <a:cs typeface="Open Sans 1"/>
                <a:sym typeface="Open Sans 1"/>
              </a:rPr>
              <a:t> dựng và huấn luyện một Mạng Thần kinh (Neural Network) đơn giản (sử dụng Keras/TensorFlow) để phân loại đánh giá phim thành cảm xúc Tích cực (1) hoặc Tiêu cực (0).</a:t>
            </a:r>
          </a:p>
        </p:txBody>
      </p:sp>
      <p:sp>
        <p:nvSpPr>
          <p:cNvPr name="TextBox 10" id="10"/>
          <p:cNvSpPr txBox="true"/>
          <p:nvPr/>
        </p:nvSpPr>
        <p:spPr>
          <a:xfrm rot="0">
            <a:off x="503335" y="3091640"/>
            <a:ext cx="5522294"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364968"/>
                </a:solidFill>
                <a:latin typeface="Open Sans 1 Bold"/>
                <a:ea typeface="Open Sans 1 Bold"/>
                <a:cs typeface="Open Sans 1 Bold"/>
                <a:sym typeface="Open Sans 1 Bold"/>
              </a:rPr>
              <a:t>Các Bước Thực hiện Chính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753594"/>
            <a:ext cx="16230600" cy="8779811"/>
            <a:chOff x="0" y="0"/>
            <a:chExt cx="4274726" cy="2312378"/>
          </a:xfrm>
        </p:grpSpPr>
        <p:sp>
          <p:nvSpPr>
            <p:cNvPr name="Freeform 3" id="3"/>
            <p:cNvSpPr/>
            <p:nvPr/>
          </p:nvSpPr>
          <p:spPr>
            <a:xfrm flipH="false" flipV="false" rot="0">
              <a:off x="0" y="0"/>
              <a:ext cx="4274726" cy="2312378"/>
            </a:xfrm>
            <a:custGeom>
              <a:avLst/>
              <a:gdLst/>
              <a:ahLst/>
              <a:cxnLst/>
              <a:rect r="r" b="b" t="t" l="l"/>
              <a:pathLst>
                <a:path h="2312378" w="4274726">
                  <a:moveTo>
                    <a:pt x="0" y="0"/>
                  </a:moveTo>
                  <a:lnTo>
                    <a:pt x="4274726" y="0"/>
                  </a:lnTo>
                  <a:lnTo>
                    <a:pt x="4274726" y="2312378"/>
                  </a:lnTo>
                  <a:lnTo>
                    <a:pt x="0" y="2312378"/>
                  </a:lnTo>
                  <a:close/>
                </a:path>
              </a:pathLst>
            </a:custGeom>
            <a:solidFill>
              <a:srgbClr val="FDDF97"/>
            </a:solidFill>
          </p:spPr>
        </p:sp>
        <p:sp>
          <p:nvSpPr>
            <p:cNvPr name="TextBox 4" id="4"/>
            <p:cNvSpPr txBox="true"/>
            <p:nvPr/>
          </p:nvSpPr>
          <p:spPr>
            <a:xfrm>
              <a:off x="0" y="-38100"/>
              <a:ext cx="4274726" cy="2350478"/>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7190742" y="2297492"/>
            <a:ext cx="8515489" cy="5292498"/>
          </a:xfrm>
          <a:prstGeom prst="rect">
            <a:avLst/>
          </a:prstGeom>
        </p:spPr>
        <p:txBody>
          <a:bodyPr anchor="t" rtlCol="false" tIns="0" lIns="0" bIns="0" rIns="0">
            <a:spAutoFit/>
          </a:bodyPr>
          <a:lstStyle/>
          <a:p>
            <a:pPr algn="l" marL="1079501" indent="-539750" lvl="1">
              <a:lnSpc>
                <a:spcPts val="7000"/>
              </a:lnSpc>
              <a:buFont typeface="Arial"/>
              <a:buChar char="•"/>
            </a:pPr>
            <a:r>
              <a:rPr lang="en-US" b="true" sz="5000">
                <a:solidFill>
                  <a:srgbClr val="364968"/>
                </a:solidFill>
                <a:latin typeface="TT Hoves Bold"/>
                <a:ea typeface="TT Hoves Bold"/>
                <a:cs typeface="TT Hoves Bold"/>
                <a:sym typeface="TT Hoves Bold"/>
              </a:rPr>
              <a:t>Chapter 7: Labeling Text Data</a:t>
            </a:r>
          </a:p>
          <a:p>
            <a:pPr algn="l">
              <a:lnSpc>
                <a:spcPts val="7000"/>
              </a:lnSpc>
            </a:pPr>
          </a:p>
          <a:p>
            <a:pPr algn="l" marL="1079501" indent="-539750" lvl="1">
              <a:lnSpc>
                <a:spcPts val="7000"/>
              </a:lnSpc>
              <a:buFont typeface="Arial"/>
              <a:buChar char="•"/>
            </a:pPr>
            <a:r>
              <a:rPr lang="en-US" b="true" sz="5000">
                <a:solidFill>
                  <a:srgbClr val="364968"/>
                </a:solidFill>
                <a:latin typeface="TT Hoves Bold"/>
                <a:ea typeface="TT Hoves Bold"/>
                <a:cs typeface="TT Hoves Bold"/>
                <a:sym typeface="TT Hoves Bold"/>
              </a:rPr>
              <a:t>Chapter 12: Hands-On Exploring Data Labelling Tools</a:t>
            </a:r>
          </a:p>
        </p:txBody>
      </p:sp>
      <p:sp>
        <p:nvSpPr>
          <p:cNvPr name="TextBox 6" id="6"/>
          <p:cNvSpPr txBox="true"/>
          <p:nvPr/>
        </p:nvSpPr>
        <p:spPr>
          <a:xfrm rot="0">
            <a:off x="1028700" y="1131815"/>
            <a:ext cx="16230600" cy="1020438"/>
          </a:xfrm>
          <a:prstGeom prst="rect">
            <a:avLst/>
          </a:prstGeom>
        </p:spPr>
        <p:txBody>
          <a:bodyPr anchor="t" rtlCol="false" tIns="0" lIns="0" bIns="0" rIns="0">
            <a:spAutoFit/>
          </a:bodyPr>
          <a:lstStyle/>
          <a:p>
            <a:pPr algn="ctr">
              <a:lnSpc>
                <a:spcPts val="7360"/>
              </a:lnSpc>
            </a:pPr>
            <a:r>
              <a:rPr lang="en-US" sz="8000">
                <a:solidFill>
                  <a:srgbClr val="364968"/>
                </a:solidFill>
                <a:latin typeface="Cooper BT Heavy"/>
                <a:ea typeface="Cooper BT Heavy"/>
                <a:cs typeface="Cooper BT Heavy"/>
                <a:sym typeface="Cooper BT Heavy"/>
              </a:rPr>
              <a:t>Nội dung trình bày</a:t>
            </a:r>
          </a:p>
        </p:txBody>
      </p:sp>
      <p:sp>
        <p:nvSpPr>
          <p:cNvPr name="Freeform 7" id="7"/>
          <p:cNvSpPr/>
          <p:nvPr/>
        </p:nvSpPr>
        <p:spPr>
          <a:xfrm flipH="false" flipV="false" rot="0">
            <a:off x="-4480706" y="7396290"/>
            <a:ext cx="6655999" cy="6595490"/>
          </a:xfrm>
          <a:custGeom>
            <a:avLst/>
            <a:gdLst/>
            <a:ahLst/>
            <a:cxnLst/>
            <a:rect r="r" b="b" t="t" l="l"/>
            <a:pathLst>
              <a:path h="6595490" w="6655999">
                <a:moveTo>
                  <a:pt x="0" y="0"/>
                </a:moveTo>
                <a:lnTo>
                  <a:pt x="6655999" y="0"/>
                </a:lnTo>
                <a:lnTo>
                  <a:pt x="6655999" y="6595490"/>
                </a:lnTo>
                <a:lnTo>
                  <a:pt x="0" y="6595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683734" y="2402267"/>
            <a:ext cx="5507008" cy="6705293"/>
          </a:xfrm>
          <a:custGeom>
            <a:avLst/>
            <a:gdLst/>
            <a:ahLst/>
            <a:cxnLst/>
            <a:rect r="r" b="b" t="t" l="l"/>
            <a:pathLst>
              <a:path h="6705293" w="5507008">
                <a:moveTo>
                  <a:pt x="0" y="0"/>
                </a:moveTo>
                <a:lnTo>
                  <a:pt x="5507008" y="0"/>
                </a:lnTo>
                <a:lnTo>
                  <a:pt x="5507008" y="6705293"/>
                </a:lnTo>
                <a:lnTo>
                  <a:pt x="0" y="6705293"/>
                </a:lnTo>
                <a:lnTo>
                  <a:pt x="0" y="0"/>
                </a:lnTo>
                <a:close/>
              </a:path>
            </a:pathLst>
          </a:custGeom>
          <a:blipFill>
            <a:blip r:embed="rId6"/>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503335" y="280425"/>
            <a:ext cx="16230600" cy="9254739"/>
            <a:chOff x="0" y="0"/>
            <a:chExt cx="4274726" cy="2437462"/>
          </a:xfrm>
        </p:grpSpPr>
        <p:sp>
          <p:nvSpPr>
            <p:cNvPr name="Freeform 3" id="3"/>
            <p:cNvSpPr/>
            <p:nvPr/>
          </p:nvSpPr>
          <p:spPr>
            <a:xfrm flipH="false" flipV="false" rot="0">
              <a:off x="0" y="0"/>
              <a:ext cx="4274726" cy="2437462"/>
            </a:xfrm>
            <a:custGeom>
              <a:avLst/>
              <a:gdLst/>
              <a:ahLst/>
              <a:cxnLst/>
              <a:rect r="r" b="b" t="t" l="l"/>
              <a:pathLst>
                <a:path h="2437462" w="4274726">
                  <a:moveTo>
                    <a:pt x="0" y="0"/>
                  </a:moveTo>
                  <a:lnTo>
                    <a:pt x="4274726" y="0"/>
                  </a:lnTo>
                  <a:lnTo>
                    <a:pt x="4274726" y="2437462"/>
                  </a:lnTo>
                  <a:lnTo>
                    <a:pt x="0" y="2437462"/>
                  </a:lnTo>
                  <a:close/>
                </a:path>
              </a:pathLst>
            </a:custGeom>
            <a:solidFill>
              <a:srgbClr val="FDDF97"/>
            </a:solidFill>
          </p:spPr>
        </p:sp>
        <p:sp>
          <p:nvSpPr>
            <p:cNvPr name="TextBox 4" id="4"/>
            <p:cNvSpPr txBox="true"/>
            <p:nvPr/>
          </p:nvSpPr>
          <p:spPr>
            <a:xfrm>
              <a:off x="0" y="-38100"/>
              <a:ext cx="4274726" cy="2475562"/>
            </a:xfrm>
            <a:prstGeom prst="rect">
              <a:avLst/>
            </a:prstGeom>
          </p:spPr>
          <p:txBody>
            <a:bodyPr anchor="ctr" rtlCol="false" tIns="50800" lIns="50800" bIns="50800" rIns="50800"/>
            <a:lstStyle/>
            <a:p>
              <a:pPr algn="just">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28700" y="2373126"/>
            <a:ext cx="8565228" cy="5856474"/>
          </a:xfrm>
          <a:custGeom>
            <a:avLst/>
            <a:gdLst/>
            <a:ahLst/>
            <a:cxnLst/>
            <a:rect r="r" b="b" t="t" l="l"/>
            <a:pathLst>
              <a:path h="5856474" w="8565228">
                <a:moveTo>
                  <a:pt x="0" y="0"/>
                </a:moveTo>
                <a:lnTo>
                  <a:pt x="8565228" y="0"/>
                </a:lnTo>
                <a:lnTo>
                  <a:pt x="8565228" y="5856474"/>
                </a:lnTo>
                <a:lnTo>
                  <a:pt x="0" y="5856474"/>
                </a:lnTo>
                <a:lnTo>
                  <a:pt x="0" y="0"/>
                </a:lnTo>
                <a:close/>
              </a:path>
            </a:pathLst>
          </a:custGeom>
          <a:blipFill>
            <a:blip r:embed="rId4"/>
            <a:stretch>
              <a:fillRect l="0" t="0" r="0" b="0"/>
            </a:stretch>
          </a:blipFill>
        </p:spPr>
      </p:sp>
      <p:sp>
        <p:nvSpPr>
          <p:cNvPr name="TextBox 8" id="8"/>
          <p:cNvSpPr txBox="true"/>
          <p:nvPr/>
        </p:nvSpPr>
        <p:spPr>
          <a:xfrm rot="0">
            <a:off x="2101781" y="737235"/>
            <a:ext cx="13033709" cy="1451494"/>
          </a:xfrm>
          <a:prstGeom prst="rect">
            <a:avLst/>
          </a:prstGeom>
        </p:spPr>
        <p:txBody>
          <a:bodyPr anchor="t" rtlCol="false" tIns="0" lIns="0" bIns="0" rIns="0">
            <a:spAutoFit/>
          </a:bodyPr>
          <a:lstStyle/>
          <a:p>
            <a:pPr algn="ctr">
              <a:lnSpc>
                <a:spcPts val="3679"/>
              </a:lnSpc>
            </a:pPr>
            <a:r>
              <a:rPr lang="en-US" sz="3999">
                <a:solidFill>
                  <a:srgbClr val="364968"/>
                </a:solidFill>
                <a:latin typeface="Cooper BT Heavy"/>
                <a:ea typeface="Cooper BT Heavy"/>
                <a:cs typeface="Cooper BT Heavy"/>
                <a:sym typeface="Cooper BT Heavy"/>
              </a:rPr>
              <a:t>Generating labels for customer reviews (sentiment analysis)</a:t>
            </a:r>
          </a:p>
          <a:p>
            <a:pPr algn="ctr">
              <a:lnSpc>
                <a:spcPts val="3679"/>
              </a:lnSpc>
            </a:pPr>
          </a:p>
        </p:txBody>
      </p:sp>
      <p:sp>
        <p:nvSpPr>
          <p:cNvPr name="TextBox 9" id="9"/>
          <p:cNvSpPr txBox="true"/>
          <p:nvPr/>
        </p:nvSpPr>
        <p:spPr>
          <a:xfrm rot="0">
            <a:off x="9783257" y="3884174"/>
            <a:ext cx="6611950" cy="2895600"/>
          </a:xfrm>
          <a:prstGeom prst="rect">
            <a:avLst/>
          </a:prstGeom>
        </p:spPr>
        <p:txBody>
          <a:bodyPr anchor="t" rtlCol="false" tIns="0" lIns="0" bIns="0" rIns="0">
            <a:spAutoFit/>
          </a:bodyPr>
          <a:lstStyle/>
          <a:p>
            <a:pPr algn="l">
              <a:lnSpc>
                <a:spcPts val="3499"/>
              </a:lnSpc>
              <a:spcBef>
                <a:spcPct val="0"/>
              </a:spcBef>
            </a:pPr>
            <a:r>
              <a:rPr lang="en-US" b="true" sz="2499">
                <a:solidFill>
                  <a:srgbClr val="364968"/>
                </a:solidFill>
                <a:latin typeface="Open Sans 1 Bold"/>
                <a:ea typeface="Open Sans 1 Bold"/>
                <a:cs typeface="Open Sans 1 Bold"/>
                <a:sym typeface="Open Sans 1 Bold"/>
              </a:rPr>
              <a:t>Phân loại Câu mới</a:t>
            </a:r>
          </a:p>
          <a:p>
            <a:pPr algn="l" marL="431799" indent="-215899" lvl="1">
              <a:lnSpc>
                <a:spcPts val="2799"/>
              </a:lnSpc>
              <a:buFont typeface="Arial"/>
              <a:buChar char="•"/>
            </a:pPr>
            <a:r>
              <a:rPr lang="en-US" b="true" sz="1999">
                <a:solidFill>
                  <a:srgbClr val="364968"/>
                </a:solidFill>
                <a:latin typeface="Open Sans 1 Bold"/>
                <a:ea typeface="Open Sans 1 Bold"/>
                <a:cs typeface="Open Sans 1 Bold"/>
                <a:sym typeface="Open Sans 1 Bold"/>
              </a:rPr>
              <a:t>Câu mới:</a:t>
            </a:r>
            <a:r>
              <a:rPr lang="en-US" sz="1999">
                <a:solidFill>
                  <a:srgbClr val="364968"/>
                </a:solidFill>
                <a:latin typeface="Open Sans 1"/>
                <a:ea typeface="Open Sans 1"/>
                <a:cs typeface="Open Sans 1"/>
                <a:sym typeface="Open Sans 1"/>
              </a:rPr>
              <a:t> "This movie is good"</a:t>
            </a:r>
          </a:p>
          <a:p>
            <a:pPr algn="l" marL="431799" indent="-215899" lvl="1">
              <a:lnSpc>
                <a:spcPts val="2799"/>
              </a:lnSpc>
              <a:buFont typeface="Arial"/>
              <a:buChar char="•"/>
            </a:pPr>
            <a:r>
              <a:rPr lang="en-US" b="true" sz="1999">
                <a:solidFill>
                  <a:srgbClr val="364968"/>
                </a:solidFill>
                <a:latin typeface="Open Sans 1 Bold"/>
                <a:ea typeface="Open Sans 1 Bold"/>
                <a:cs typeface="Open Sans 1 Bold"/>
                <a:sym typeface="Open Sans 1 Bold"/>
              </a:rPr>
              <a:t>Dự đoán:</a:t>
            </a:r>
            <a:r>
              <a:rPr lang="en-US" sz="1999">
                <a:solidFill>
                  <a:srgbClr val="364968"/>
                </a:solidFill>
                <a:latin typeface="Open Sans 1"/>
                <a:ea typeface="Open Sans 1"/>
                <a:cs typeface="Open Sans 1"/>
                <a:sym typeface="Open Sans 1"/>
              </a:rPr>
              <a:t> Mô hình xử lý câu mới, và trả về:</a:t>
            </a:r>
          </a:p>
          <a:p>
            <a:pPr algn="l" marL="863598" indent="-287866" lvl="2">
              <a:lnSpc>
                <a:spcPts val="2799"/>
              </a:lnSpc>
              <a:buFont typeface="Arial"/>
              <a:buChar char="⚬"/>
            </a:pPr>
            <a:r>
              <a:rPr lang="en-US" sz="1999">
                <a:solidFill>
                  <a:srgbClr val="364968"/>
                </a:solidFill>
                <a:latin typeface="Open Sans 1"/>
                <a:ea typeface="Open Sans 1"/>
                <a:cs typeface="Open Sans 1"/>
                <a:sym typeface="Open Sans 1"/>
              </a:rPr>
              <a:t>raw_prediction: Giá trị xác suất (ví dụ: [0.50196236]).</a:t>
            </a:r>
          </a:p>
          <a:p>
            <a:pPr algn="l" marL="863598" indent="-287866" lvl="2">
              <a:lnSpc>
                <a:spcPts val="2799"/>
              </a:lnSpc>
              <a:buFont typeface="Arial"/>
              <a:buChar char="⚬"/>
            </a:pPr>
            <a:r>
              <a:rPr lang="en-US" sz="1999">
                <a:solidFill>
                  <a:srgbClr val="364968"/>
                </a:solidFill>
                <a:latin typeface="Open Sans 1"/>
                <a:ea typeface="Open Sans 1"/>
                <a:cs typeface="Open Sans 1"/>
                <a:sym typeface="Open Sans 1"/>
              </a:rPr>
              <a:t>prediction: Kết quả phân loại nhị phân [1] (dựa trên ngưỡng 0.5).</a:t>
            </a:r>
          </a:p>
          <a:p>
            <a:pPr algn="l" marL="431799" indent="-215899" lvl="1">
              <a:lnSpc>
                <a:spcPts val="2799"/>
              </a:lnSpc>
              <a:buFont typeface="Arial"/>
              <a:buChar char="•"/>
            </a:pPr>
            <a:r>
              <a:rPr lang="en-US" b="true" sz="1999">
                <a:solidFill>
                  <a:srgbClr val="364968"/>
                </a:solidFill>
                <a:latin typeface="Open Sans 1 Bold"/>
                <a:ea typeface="Open Sans 1 Bold"/>
                <a:cs typeface="Open Sans 1 Bold"/>
                <a:sym typeface="Open Sans 1 Bold"/>
              </a:rPr>
              <a:t>Kết quả in ra:</a:t>
            </a:r>
            <a:r>
              <a:rPr lang="en-US" sz="1999">
                <a:solidFill>
                  <a:srgbClr val="364968"/>
                </a:solidFill>
                <a:latin typeface="Open Sans 1"/>
                <a:ea typeface="Open Sans 1"/>
                <a:cs typeface="Open Sans 1"/>
                <a:sym typeface="Open Sans 1"/>
              </a:rPr>
              <a:t> Positive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753594"/>
            <a:ext cx="16230600" cy="8779811"/>
            <a:chOff x="0" y="0"/>
            <a:chExt cx="4274726" cy="2312378"/>
          </a:xfrm>
        </p:grpSpPr>
        <p:sp>
          <p:nvSpPr>
            <p:cNvPr name="Freeform 3" id="3"/>
            <p:cNvSpPr/>
            <p:nvPr/>
          </p:nvSpPr>
          <p:spPr>
            <a:xfrm flipH="false" flipV="false" rot="0">
              <a:off x="0" y="0"/>
              <a:ext cx="4274726" cy="2312378"/>
            </a:xfrm>
            <a:custGeom>
              <a:avLst/>
              <a:gdLst/>
              <a:ahLst/>
              <a:cxnLst/>
              <a:rect r="r" b="b" t="t" l="l"/>
              <a:pathLst>
                <a:path h="2312378" w="4274726">
                  <a:moveTo>
                    <a:pt x="0" y="0"/>
                  </a:moveTo>
                  <a:lnTo>
                    <a:pt x="4274726" y="0"/>
                  </a:lnTo>
                  <a:lnTo>
                    <a:pt x="4274726" y="2312378"/>
                  </a:lnTo>
                  <a:lnTo>
                    <a:pt x="0" y="2312378"/>
                  </a:lnTo>
                  <a:close/>
                </a:path>
              </a:pathLst>
            </a:custGeom>
            <a:solidFill>
              <a:srgbClr val="FDDF97"/>
            </a:solidFill>
          </p:spPr>
        </p:sp>
        <p:sp>
          <p:nvSpPr>
            <p:cNvPr name="TextBox 4" id="4"/>
            <p:cNvSpPr txBox="true"/>
            <p:nvPr/>
          </p:nvSpPr>
          <p:spPr>
            <a:xfrm>
              <a:off x="0" y="-38100"/>
              <a:ext cx="4274726" cy="235047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446153">
            <a:off x="14486036" y="6854506"/>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828688">
            <a:off x="-5035082" y="-5872670"/>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020801" y="3300259"/>
            <a:ext cx="14246398" cy="4252628"/>
          </a:xfrm>
          <a:prstGeom prst="rect">
            <a:avLst/>
          </a:prstGeom>
        </p:spPr>
        <p:txBody>
          <a:bodyPr anchor="t" rtlCol="false" tIns="0" lIns="0" bIns="0" rIns="0">
            <a:spAutoFit/>
          </a:bodyPr>
          <a:lstStyle/>
          <a:p>
            <a:pPr algn="ctr">
              <a:lnSpc>
                <a:spcPts val="11200"/>
              </a:lnSpc>
              <a:spcBef>
                <a:spcPct val="0"/>
              </a:spcBef>
            </a:pPr>
            <a:r>
              <a:rPr lang="en-US" sz="8000">
                <a:solidFill>
                  <a:srgbClr val="364968"/>
                </a:solidFill>
                <a:latin typeface="Cooper BT Heavy"/>
                <a:ea typeface="Cooper BT Heavy"/>
                <a:cs typeface="Cooper BT Heavy"/>
                <a:sym typeface="Cooper BT Heavy"/>
              </a:rPr>
              <a:t>Chapter 12: Hands-On Exploring Data Labelling Tools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218619" y="2442888"/>
            <a:ext cx="13972488" cy="6577286"/>
          </a:xfrm>
          <a:prstGeom prst="rect">
            <a:avLst/>
          </a:prstGeom>
        </p:spPr>
        <p:txBody>
          <a:bodyPr anchor="t" rtlCol="false" tIns="0" lIns="0" bIns="0" rIns="0">
            <a:spAutoFit/>
          </a:bodyPr>
          <a:lstStyle/>
          <a:p>
            <a:pPr algn="l">
              <a:lnSpc>
                <a:spcPts val="4746"/>
              </a:lnSpc>
            </a:pPr>
            <a:r>
              <a:rPr lang="en-US" sz="3390">
                <a:solidFill>
                  <a:srgbClr val="364968"/>
                </a:solidFill>
                <a:latin typeface="Open Sans 2"/>
                <a:ea typeface="Open Sans 2"/>
                <a:cs typeface="Open Sans 2"/>
                <a:sym typeface="Open Sans 2"/>
              </a:rPr>
              <a:t>Trong bối cảnh phát triển nhanh hiện nay của học máy và trí tuệ nhân tạo, </a:t>
            </a:r>
            <a:r>
              <a:rPr lang="en-US" sz="3390" b="true">
                <a:solidFill>
                  <a:srgbClr val="364968"/>
                </a:solidFill>
                <a:latin typeface="Open Sans 2 Bold"/>
                <a:ea typeface="Open Sans 2 Bold"/>
                <a:cs typeface="Open Sans 2 Bold"/>
                <a:sym typeface="Open Sans 2 Bold"/>
              </a:rPr>
              <a:t>việc gán nhãn dữ liệu hiệu quả đóng vai trò then chốt trong việc nâng cao hiệu suất mô hình</a:t>
            </a:r>
            <a:r>
              <a:rPr lang="en-US" sz="3390">
                <a:solidFill>
                  <a:srgbClr val="364968"/>
                </a:solidFill>
                <a:latin typeface="Open Sans 2"/>
                <a:ea typeface="Open Sans 2"/>
                <a:cs typeface="Open Sans 2"/>
                <a:sym typeface="Open Sans 2"/>
              </a:rPr>
              <a:t> và </a:t>
            </a:r>
            <a:r>
              <a:rPr lang="en-US" sz="3390" b="true">
                <a:solidFill>
                  <a:srgbClr val="364968"/>
                </a:solidFill>
                <a:latin typeface="Open Sans 2 Bold"/>
                <a:ea typeface="Open Sans 2 Bold"/>
                <a:cs typeface="Open Sans 2 Bold"/>
                <a:sym typeface="Open Sans 2 Bold"/>
              </a:rPr>
              <a:t>thúc đẩy các dự đoán chính xác</a:t>
            </a:r>
            <a:r>
              <a:rPr lang="en-US" sz="3390">
                <a:solidFill>
                  <a:srgbClr val="364968"/>
                </a:solidFill>
                <a:latin typeface="Open Sans 2"/>
                <a:ea typeface="Open Sans 2"/>
                <a:cs typeface="Open Sans 2"/>
                <a:sym typeface="Open Sans 2"/>
              </a:rPr>
              <a:t>. Vì vậy có những công cụ gắn nhãn dữ liệu phổ biến như:</a:t>
            </a:r>
          </a:p>
          <a:p>
            <a:pPr algn="l" marL="731941" indent="-365971" lvl="1">
              <a:lnSpc>
                <a:spcPts val="4746"/>
              </a:lnSpc>
              <a:buAutoNum type="arabicPeriod" startAt="1"/>
            </a:pPr>
            <a:r>
              <a:rPr lang="en-US" b="true" sz="3390">
                <a:solidFill>
                  <a:srgbClr val="364968"/>
                </a:solidFill>
                <a:latin typeface="Open Sans 2 Bold"/>
                <a:ea typeface="Open Sans 2 Bold"/>
                <a:cs typeface="Open Sans 2 Bold"/>
                <a:sym typeface="Open Sans 2 Bold"/>
              </a:rPr>
              <a:t>Azure Machine Learning</a:t>
            </a:r>
            <a:r>
              <a:rPr lang="en-US" sz="3390">
                <a:solidFill>
                  <a:srgbClr val="364968"/>
                </a:solidFill>
                <a:latin typeface="Open Sans 2"/>
                <a:ea typeface="Open Sans 2"/>
                <a:cs typeface="Open Sans 2"/>
                <a:sym typeface="Open Sans 2"/>
              </a:rPr>
              <a:t> – nền tảng toàn diện cho gắn nhãn và quản </a:t>
            </a:r>
            <a:r>
              <a:rPr lang="en-US" sz="3390">
                <a:solidFill>
                  <a:srgbClr val="364968"/>
                </a:solidFill>
                <a:latin typeface="Open Sans 2"/>
                <a:ea typeface="Open Sans 2"/>
                <a:cs typeface="Open Sans 2"/>
                <a:sym typeface="Open Sans 2"/>
              </a:rPr>
              <a:t>l</a:t>
            </a:r>
            <a:r>
              <a:rPr lang="en-US" sz="3390">
                <a:solidFill>
                  <a:srgbClr val="364968"/>
                </a:solidFill>
                <a:latin typeface="Open Sans 2"/>
                <a:ea typeface="Open Sans 2"/>
                <a:cs typeface="Open Sans 2"/>
                <a:sym typeface="Open Sans 2"/>
              </a:rPr>
              <a:t>ý dữ liệu.</a:t>
            </a:r>
          </a:p>
          <a:p>
            <a:pPr algn="l" marL="731941" indent="-365971" lvl="1">
              <a:lnSpc>
                <a:spcPts val="4746"/>
              </a:lnSpc>
              <a:buAutoNum type="arabicPeriod" startAt="1"/>
            </a:pPr>
            <a:r>
              <a:rPr lang="en-US" b="true" sz="3390">
                <a:solidFill>
                  <a:srgbClr val="364968"/>
                </a:solidFill>
                <a:latin typeface="Open Sans 2 Bold"/>
                <a:ea typeface="Open Sans 2 Bold"/>
                <a:cs typeface="Open Sans 2 Bold"/>
                <a:sym typeface="Open Sans 2 Bold"/>
              </a:rPr>
              <a:t>Label Studio</a:t>
            </a:r>
            <a:r>
              <a:rPr lang="en-US" sz="3390">
                <a:solidFill>
                  <a:srgbClr val="364968"/>
                </a:solidFill>
                <a:latin typeface="Open Sans 2"/>
                <a:ea typeface="Open Sans 2"/>
                <a:cs typeface="Open Sans 2"/>
                <a:sym typeface="Open Sans 2"/>
              </a:rPr>
              <a:t> </a:t>
            </a:r>
            <a:r>
              <a:rPr lang="en-US" sz="3390">
                <a:solidFill>
                  <a:srgbClr val="364968"/>
                </a:solidFill>
                <a:latin typeface="Open Sans 2"/>
                <a:ea typeface="Open Sans 2"/>
                <a:cs typeface="Open Sans 2"/>
                <a:sym typeface="Open Sans 2"/>
              </a:rPr>
              <a:t>–</a:t>
            </a:r>
            <a:r>
              <a:rPr lang="en-US" sz="3390">
                <a:solidFill>
                  <a:srgbClr val="364968"/>
                </a:solidFill>
                <a:latin typeface="Open Sans 2"/>
                <a:ea typeface="Open Sans 2"/>
                <a:cs typeface="Open Sans 2"/>
                <a:sym typeface="Open Sans 2"/>
              </a:rPr>
              <a:t> c</a:t>
            </a:r>
            <a:r>
              <a:rPr lang="en-US" sz="3390">
                <a:solidFill>
                  <a:srgbClr val="364968"/>
                </a:solidFill>
                <a:latin typeface="Open Sans 2"/>
                <a:ea typeface="Open Sans 2"/>
                <a:cs typeface="Open Sans 2"/>
                <a:sym typeface="Open Sans 2"/>
              </a:rPr>
              <a:t>ô</a:t>
            </a:r>
            <a:r>
              <a:rPr lang="en-US" sz="3390">
                <a:solidFill>
                  <a:srgbClr val="364968"/>
                </a:solidFill>
                <a:latin typeface="Open Sans 2"/>
                <a:ea typeface="Open Sans 2"/>
                <a:cs typeface="Open Sans 2"/>
                <a:sym typeface="Open Sans 2"/>
              </a:rPr>
              <a:t>n</a:t>
            </a:r>
            <a:r>
              <a:rPr lang="en-US" sz="3390">
                <a:solidFill>
                  <a:srgbClr val="364968"/>
                </a:solidFill>
                <a:latin typeface="Open Sans 2"/>
                <a:ea typeface="Open Sans 2"/>
                <a:cs typeface="Open Sans 2"/>
                <a:sym typeface="Open Sans 2"/>
              </a:rPr>
              <a:t>g</a:t>
            </a:r>
            <a:r>
              <a:rPr lang="en-US" sz="3390">
                <a:solidFill>
                  <a:srgbClr val="364968"/>
                </a:solidFill>
                <a:latin typeface="Open Sans 2"/>
                <a:ea typeface="Open Sans 2"/>
                <a:cs typeface="Open Sans 2"/>
                <a:sym typeface="Open Sans 2"/>
              </a:rPr>
              <a:t> c</a:t>
            </a:r>
            <a:r>
              <a:rPr lang="en-US" sz="3390">
                <a:solidFill>
                  <a:srgbClr val="364968"/>
                </a:solidFill>
                <a:latin typeface="Open Sans 2"/>
                <a:ea typeface="Open Sans 2"/>
                <a:cs typeface="Open Sans 2"/>
                <a:sym typeface="Open Sans 2"/>
              </a:rPr>
              <a:t>ụ</a:t>
            </a:r>
            <a:r>
              <a:rPr lang="en-US" sz="3390">
                <a:solidFill>
                  <a:srgbClr val="364968"/>
                </a:solidFill>
                <a:latin typeface="Open Sans 2"/>
                <a:ea typeface="Open Sans 2"/>
                <a:cs typeface="Open Sans 2"/>
                <a:sym typeface="Open Sans 2"/>
              </a:rPr>
              <a:t> </a:t>
            </a:r>
            <a:r>
              <a:rPr lang="en-US" sz="3390">
                <a:solidFill>
                  <a:srgbClr val="364968"/>
                </a:solidFill>
                <a:latin typeface="Open Sans 2"/>
                <a:ea typeface="Open Sans 2"/>
                <a:cs typeface="Open Sans 2"/>
                <a:sym typeface="Open Sans 2"/>
              </a:rPr>
              <a:t>mã</a:t>
            </a:r>
            <a:r>
              <a:rPr lang="en-US" sz="3390">
                <a:solidFill>
                  <a:srgbClr val="364968"/>
                </a:solidFill>
                <a:latin typeface="Open Sans 2"/>
                <a:ea typeface="Open Sans 2"/>
                <a:cs typeface="Open Sans 2"/>
                <a:sym typeface="Open Sans 2"/>
              </a:rPr>
              <a:t> </a:t>
            </a:r>
            <a:r>
              <a:rPr lang="en-US" sz="3390">
                <a:solidFill>
                  <a:srgbClr val="364968"/>
                </a:solidFill>
                <a:latin typeface="Open Sans 2"/>
                <a:ea typeface="Open Sans 2"/>
                <a:cs typeface="Open Sans 2"/>
                <a:sym typeface="Open Sans 2"/>
              </a:rPr>
              <a:t>ng</a:t>
            </a:r>
            <a:r>
              <a:rPr lang="en-US" sz="3390">
                <a:solidFill>
                  <a:srgbClr val="364968"/>
                </a:solidFill>
                <a:latin typeface="Open Sans 2"/>
                <a:ea typeface="Open Sans 2"/>
                <a:cs typeface="Open Sans 2"/>
                <a:sym typeface="Open Sans 2"/>
              </a:rPr>
              <a:t>u</a:t>
            </a:r>
            <a:r>
              <a:rPr lang="en-US" sz="3390">
                <a:solidFill>
                  <a:srgbClr val="364968"/>
                </a:solidFill>
                <a:latin typeface="Open Sans 2"/>
                <a:ea typeface="Open Sans 2"/>
                <a:cs typeface="Open Sans 2"/>
                <a:sym typeface="Open Sans 2"/>
              </a:rPr>
              <a:t>ồn mở hỗ trợ gắn nhãn hình ảnh, video, văn bản.</a:t>
            </a:r>
          </a:p>
          <a:p>
            <a:pPr algn="l" marL="731941" indent="-365971" lvl="1">
              <a:lnSpc>
                <a:spcPts val="4746"/>
              </a:lnSpc>
              <a:buAutoNum type="arabicPeriod" startAt="1"/>
            </a:pPr>
            <a:r>
              <a:rPr lang="en-US" b="true" sz="3390">
                <a:solidFill>
                  <a:srgbClr val="364968"/>
                </a:solidFill>
                <a:latin typeface="Open Sans 2 Bold"/>
                <a:ea typeface="Open Sans 2 Bold"/>
                <a:cs typeface="Open Sans 2 Bold"/>
                <a:sym typeface="Open Sans 2 Bold"/>
              </a:rPr>
              <a:t>pyOpenAnnotate</a:t>
            </a:r>
            <a:r>
              <a:rPr lang="en-US" sz="3390">
                <a:solidFill>
                  <a:srgbClr val="364968"/>
                </a:solidFill>
                <a:latin typeface="Open Sans 2"/>
                <a:ea typeface="Open Sans 2"/>
                <a:cs typeface="Open Sans 2"/>
                <a:sym typeface="Open Sans 2"/>
              </a:rPr>
              <a:t> – thư viện Python cho chú thích dữ liệu.</a:t>
            </a:r>
          </a:p>
          <a:p>
            <a:pPr algn="l" marL="731941" indent="-365971" lvl="1">
              <a:lnSpc>
                <a:spcPts val="4746"/>
              </a:lnSpc>
              <a:buAutoNum type="arabicPeriod" startAt="1"/>
            </a:pPr>
            <a:r>
              <a:rPr lang="en-US" b="true" sz="3390">
                <a:solidFill>
                  <a:srgbClr val="364968"/>
                </a:solidFill>
                <a:latin typeface="Open Sans 2 Bold"/>
                <a:ea typeface="Open Sans 2 Bold"/>
                <a:cs typeface="Open Sans 2 Bold"/>
                <a:sym typeface="Open Sans 2 Bold"/>
              </a:rPr>
              <a:t>CVAT (Computer Vision Annotation Tool)</a:t>
            </a:r>
            <a:r>
              <a:rPr lang="en-US" sz="3390">
                <a:solidFill>
                  <a:srgbClr val="364968"/>
                </a:solidFill>
                <a:latin typeface="Open Sans 2"/>
                <a:ea typeface="Open Sans 2"/>
                <a:cs typeface="Open Sans 2"/>
                <a:sym typeface="Open Sans 2"/>
              </a:rPr>
              <a:t> – nền tảng gắn nhãn cộng tác mã nguồn mở.</a:t>
            </a:r>
          </a:p>
        </p:txBody>
      </p:sp>
      <p:sp>
        <p:nvSpPr>
          <p:cNvPr name="TextBox 6" id="6"/>
          <p:cNvSpPr txBox="true"/>
          <p:nvPr/>
        </p:nvSpPr>
        <p:spPr>
          <a:xfrm rot="0">
            <a:off x="1028700" y="1382109"/>
            <a:ext cx="16230600" cy="1020438"/>
          </a:xfrm>
          <a:prstGeom prst="rect">
            <a:avLst/>
          </a:prstGeom>
        </p:spPr>
        <p:txBody>
          <a:bodyPr anchor="t" rtlCol="false" tIns="0" lIns="0" bIns="0" rIns="0">
            <a:spAutoFit/>
          </a:bodyPr>
          <a:lstStyle/>
          <a:p>
            <a:pPr algn="ctr">
              <a:lnSpc>
                <a:spcPts val="7360"/>
              </a:lnSpc>
            </a:pPr>
            <a:r>
              <a:rPr lang="en-US" sz="8000">
                <a:solidFill>
                  <a:srgbClr val="364968"/>
                </a:solidFill>
                <a:latin typeface="Cooper BT Heavy"/>
                <a:ea typeface="Cooper BT Heavy"/>
                <a:cs typeface="Cooper BT Heavy"/>
                <a:sym typeface="Cooper BT Heavy"/>
              </a:rPr>
              <a:t>Bối cảnh</a:t>
            </a:r>
          </a:p>
        </p:txBody>
      </p:sp>
      <p:sp>
        <p:nvSpPr>
          <p:cNvPr name="Freeform 7" id="7"/>
          <p:cNvSpPr/>
          <p:nvPr/>
        </p:nvSpPr>
        <p:spPr>
          <a:xfrm flipH="false" flipV="false" rot="0">
            <a:off x="-4480706" y="7396290"/>
            <a:ext cx="6655999" cy="6595490"/>
          </a:xfrm>
          <a:custGeom>
            <a:avLst/>
            <a:gdLst/>
            <a:ahLst/>
            <a:cxnLst/>
            <a:rect r="r" b="b" t="t" l="l"/>
            <a:pathLst>
              <a:path h="6595490" w="6655999">
                <a:moveTo>
                  <a:pt x="0" y="0"/>
                </a:moveTo>
                <a:lnTo>
                  <a:pt x="6655999" y="0"/>
                </a:lnTo>
                <a:lnTo>
                  <a:pt x="6655999" y="6595490"/>
                </a:lnTo>
                <a:lnTo>
                  <a:pt x="0" y="6595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218619" y="3003607"/>
            <a:ext cx="13581257" cy="4203586"/>
          </a:xfrm>
          <a:prstGeom prst="rect">
            <a:avLst/>
          </a:prstGeom>
        </p:spPr>
        <p:txBody>
          <a:bodyPr anchor="t" rtlCol="false" tIns="0" lIns="0" bIns="0" rIns="0">
            <a:spAutoFit/>
          </a:bodyPr>
          <a:lstStyle/>
          <a:p>
            <a:pPr algn="l" marL="863599" indent="-431800" lvl="1">
              <a:lnSpc>
                <a:spcPts val="5599"/>
              </a:lnSpc>
              <a:buAutoNum type="arabicPeriod" startAt="1"/>
            </a:pPr>
            <a:r>
              <a:rPr lang="en-US" sz="3999">
                <a:solidFill>
                  <a:srgbClr val="364968"/>
                </a:solidFill>
                <a:latin typeface="Open Sans 2"/>
                <a:ea typeface="Open Sans 2"/>
                <a:cs typeface="Open Sans 2"/>
                <a:sym typeface="Open Sans 2"/>
              </a:rPr>
              <a:t>Gắn</a:t>
            </a:r>
            <a:r>
              <a:rPr lang="en-US" sz="3999">
                <a:solidFill>
                  <a:srgbClr val="364968"/>
                </a:solidFill>
                <a:latin typeface="Open Sans 2"/>
                <a:ea typeface="Open Sans 2"/>
                <a:cs typeface="Open Sans 2"/>
                <a:sym typeface="Open Sans 2"/>
              </a:rPr>
              <a:t> n</a:t>
            </a:r>
            <a:r>
              <a:rPr lang="en-US" sz="3999">
                <a:solidFill>
                  <a:srgbClr val="364968"/>
                </a:solidFill>
                <a:latin typeface="Open Sans 2"/>
                <a:ea typeface="Open Sans 2"/>
                <a:cs typeface="Open Sans 2"/>
                <a:sym typeface="Open Sans 2"/>
              </a:rPr>
              <a:t>hã</a:t>
            </a:r>
            <a:r>
              <a:rPr lang="en-US" sz="3999">
                <a:solidFill>
                  <a:srgbClr val="364968"/>
                </a:solidFill>
                <a:latin typeface="Open Sans 2"/>
                <a:ea typeface="Open Sans 2"/>
                <a:cs typeface="Open Sans 2"/>
                <a:sym typeface="Open Sans 2"/>
              </a:rPr>
              <a:t>n </a:t>
            </a:r>
            <a:r>
              <a:rPr lang="en-US" sz="3999">
                <a:solidFill>
                  <a:srgbClr val="364968"/>
                </a:solidFill>
                <a:latin typeface="Open Sans 2"/>
                <a:ea typeface="Open Sans 2"/>
                <a:cs typeface="Open Sans 2"/>
                <a:sym typeface="Open Sans 2"/>
              </a:rPr>
              <a:t>dữ</a:t>
            </a:r>
            <a:r>
              <a:rPr lang="en-US" sz="3999">
                <a:solidFill>
                  <a:srgbClr val="364968"/>
                </a:solidFill>
                <a:latin typeface="Open Sans 2"/>
                <a:ea typeface="Open Sans 2"/>
                <a:cs typeface="Open Sans 2"/>
                <a:sym typeface="Open Sans 2"/>
              </a:rPr>
              <a:t> </a:t>
            </a:r>
            <a:r>
              <a:rPr lang="en-US" sz="3999">
                <a:solidFill>
                  <a:srgbClr val="364968"/>
                </a:solidFill>
                <a:latin typeface="Open Sans 2"/>
                <a:ea typeface="Open Sans 2"/>
                <a:cs typeface="Open Sans 2"/>
                <a:sym typeface="Open Sans 2"/>
              </a:rPr>
              <a:t>l</a:t>
            </a:r>
            <a:r>
              <a:rPr lang="en-US" sz="3999">
                <a:solidFill>
                  <a:srgbClr val="364968"/>
                </a:solidFill>
                <a:latin typeface="Open Sans 2"/>
                <a:ea typeface="Open Sans 2"/>
                <a:cs typeface="Open Sans 2"/>
                <a:sym typeface="Open Sans 2"/>
              </a:rPr>
              <a:t>iệu hình</a:t>
            </a:r>
            <a:r>
              <a:rPr lang="en-US" sz="3999">
                <a:solidFill>
                  <a:srgbClr val="364968"/>
                </a:solidFill>
                <a:latin typeface="Open Sans 2"/>
                <a:ea typeface="Open Sans 2"/>
                <a:cs typeface="Open Sans 2"/>
                <a:sym typeface="Open Sans 2"/>
              </a:rPr>
              <a:t> ả</a:t>
            </a:r>
            <a:r>
              <a:rPr lang="en-US" sz="3999">
                <a:solidFill>
                  <a:srgbClr val="364968"/>
                </a:solidFill>
                <a:latin typeface="Open Sans 2"/>
                <a:ea typeface="Open Sans 2"/>
                <a:cs typeface="Open Sans 2"/>
                <a:sym typeface="Open Sans 2"/>
              </a:rPr>
              <a:t>nh</a:t>
            </a:r>
            <a:r>
              <a:rPr lang="en-US" sz="3999">
                <a:solidFill>
                  <a:srgbClr val="364968"/>
                </a:solidFill>
                <a:latin typeface="Open Sans 2"/>
                <a:ea typeface="Open Sans 2"/>
                <a:cs typeface="Open Sans 2"/>
                <a:sym typeface="Open Sans 2"/>
              </a:rPr>
              <a:t>, văn bản và âm thanh bằng</a:t>
            </a:r>
            <a:r>
              <a:rPr lang="en-US" b="true" sz="3999">
                <a:solidFill>
                  <a:srgbClr val="364968"/>
                </a:solidFill>
                <a:latin typeface="Open Sans 2 Bold"/>
                <a:ea typeface="Open Sans 2 Bold"/>
                <a:cs typeface="Open Sans 2 Bold"/>
                <a:sym typeface="Open Sans 2 Bold"/>
              </a:rPr>
              <a:t> Azure Machine Learning</a:t>
            </a:r>
          </a:p>
          <a:p>
            <a:pPr algn="l" marL="863599" indent="-431800" lvl="1">
              <a:lnSpc>
                <a:spcPts val="5599"/>
              </a:lnSpc>
              <a:buAutoNum type="arabicPeriod" startAt="1"/>
            </a:pPr>
            <a:r>
              <a:rPr lang="en-US" sz="3999">
                <a:solidFill>
                  <a:srgbClr val="364968"/>
                </a:solidFill>
                <a:latin typeface="Open Sans 2"/>
                <a:ea typeface="Open Sans 2"/>
                <a:cs typeface="Open Sans 2"/>
                <a:sym typeface="Open Sans 2"/>
              </a:rPr>
              <a:t>Gắn nhãn dữ liệu hình ảnh, video và văn bản bằng </a:t>
            </a:r>
            <a:r>
              <a:rPr lang="en-US" b="true" sz="3999">
                <a:solidFill>
                  <a:srgbClr val="364968"/>
                </a:solidFill>
                <a:latin typeface="Open Sans 2 Bold"/>
                <a:ea typeface="Open Sans 2 Bold"/>
                <a:cs typeface="Open Sans 2 Bold"/>
                <a:sym typeface="Open Sans 2 Bold"/>
              </a:rPr>
              <a:t>Label Studio</a:t>
            </a:r>
          </a:p>
          <a:p>
            <a:pPr algn="l" marL="863599" indent="-431800" lvl="1">
              <a:lnSpc>
                <a:spcPts val="5599"/>
              </a:lnSpc>
              <a:buAutoNum type="arabicPeriod" startAt="1"/>
            </a:pPr>
            <a:r>
              <a:rPr lang="en-US" sz="3999">
                <a:solidFill>
                  <a:srgbClr val="364968"/>
                </a:solidFill>
                <a:latin typeface="Open Sans 2"/>
                <a:ea typeface="Open Sans 2"/>
                <a:cs typeface="Open Sans 2"/>
                <a:sym typeface="Open Sans 2"/>
              </a:rPr>
              <a:t>Gắn nhãn dữ liệu hình ảnh và video bằng</a:t>
            </a:r>
            <a:r>
              <a:rPr lang="en-US" b="true" sz="3999">
                <a:solidFill>
                  <a:srgbClr val="364968"/>
                </a:solidFill>
                <a:latin typeface="Open Sans 2 Bold"/>
                <a:ea typeface="Open Sans 2 Bold"/>
                <a:cs typeface="Open Sans 2 Bold"/>
                <a:sym typeface="Open Sans 2 Bold"/>
              </a:rPr>
              <a:t> pyOpenAnnotate</a:t>
            </a:r>
            <a:r>
              <a:rPr lang="en-US" sz="3999">
                <a:solidFill>
                  <a:srgbClr val="364968"/>
                </a:solidFill>
                <a:latin typeface="Open Sans 2"/>
                <a:ea typeface="Open Sans 2"/>
                <a:cs typeface="Open Sans 2"/>
                <a:sym typeface="Open Sans 2"/>
              </a:rPr>
              <a:t> và </a:t>
            </a:r>
            <a:r>
              <a:rPr lang="en-US" b="true" sz="3999">
                <a:solidFill>
                  <a:srgbClr val="364968"/>
                </a:solidFill>
                <a:latin typeface="Open Sans 2 Bold"/>
                <a:ea typeface="Open Sans 2 Bold"/>
                <a:cs typeface="Open Sans 2 Bold"/>
                <a:sym typeface="Open Sans 2 Bold"/>
              </a:rPr>
              <a:t>CVAT</a:t>
            </a:r>
          </a:p>
        </p:txBody>
      </p:sp>
      <p:sp>
        <p:nvSpPr>
          <p:cNvPr name="TextBox 6" id="6"/>
          <p:cNvSpPr txBox="true"/>
          <p:nvPr/>
        </p:nvSpPr>
        <p:spPr>
          <a:xfrm rot="0">
            <a:off x="1028700" y="1391634"/>
            <a:ext cx="16230600" cy="998818"/>
          </a:xfrm>
          <a:prstGeom prst="rect">
            <a:avLst/>
          </a:prstGeom>
        </p:spPr>
        <p:txBody>
          <a:bodyPr anchor="t" rtlCol="false" tIns="0" lIns="0" bIns="0" rIns="0">
            <a:spAutoFit/>
          </a:bodyPr>
          <a:lstStyle/>
          <a:p>
            <a:pPr algn="ctr">
              <a:lnSpc>
                <a:spcPts val="7360"/>
              </a:lnSpc>
            </a:pPr>
            <a:r>
              <a:rPr lang="en-US" sz="8000" b="true">
                <a:solidFill>
                  <a:srgbClr val="364968"/>
                </a:solidFill>
                <a:latin typeface="Open Sans 2 Ultra-Bold"/>
                <a:ea typeface="Open Sans 2 Ultra-Bold"/>
                <a:cs typeface="Open Sans 2 Ultra-Bold"/>
                <a:sym typeface="Open Sans 2 Ultra-Bold"/>
              </a:rPr>
              <a:t>Trong chương này</a:t>
            </a:r>
          </a:p>
        </p:txBody>
      </p:sp>
      <p:sp>
        <p:nvSpPr>
          <p:cNvPr name="Freeform 7" id="7"/>
          <p:cNvSpPr/>
          <p:nvPr/>
        </p:nvSpPr>
        <p:spPr>
          <a:xfrm flipH="false" flipV="false" rot="0">
            <a:off x="-4480706" y="7396290"/>
            <a:ext cx="6655999" cy="6595490"/>
          </a:xfrm>
          <a:custGeom>
            <a:avLst/>
            <a:gdLst/>
            <a:ahLst/>
            <a:cxnLst/>
            <a:rect r="r" b="b" t="t" l="l"/>
            <a:pathLst>
              <a:path h="6595490" w="6655999">
                <a:moveTo>
                  <a:pt x="0" y="0"/>
                </a:moveTo>
                <a:lnTo>
                  <a:pt x="6655999" y="0"/>
                </a:lnTo>
                <a:lnTo>
                  <a:pt x="6655999" y="6595490"/>
                </a:lnTo>
                <a:lnTo>
                  <a:pt x="0" y="6595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3806434"/>
            <a:ext cx="16230600" cy="2689860"/>
          </a:xfrm>
          <a:prstGeom prst="rect">
            <a:avLst/>
          </a:prstGeom>
        </p:spPr>
        <p:txBody>
          <a:bodyPr anchor="t" rtlCol="false" tIns="0" lIns="0" bIns="0" rIns="0">
            <a:spAutoFit/>
          </a:bodyPr>
          <a:lstStyle/>
          <a:p>
            <a:pPr algn="just">
              <a:lnSpc>
                <a:spcPts val="7139"/>
              </a:lnSpc>
            </a:pPr>
            <a:r>
              <a:rPr lang="en-US" sz="5099">
                <a:solidFill>
                  <a:srgbClr val="364968"/>
                </a:solidFill>
                <a:latin typeface="Open Sans 2"/>
                <a:ea typeface="Open Sans 2"/>
                <a:cs typeface="Open Sans 2"/>
                <a:sym typeface="Open Sans 2"/>
              </a:rPr>
              <a:t>Hãy cùng tìm hiểu các điều kiện tiên quyết</a:t>
            </a:r>
            <a:r>
              <a:rPr lang="en-US" sz="5099">
                <a:solidFill>
                  <a:srgbClr val="364968"/>
                </a:solidFill>
                <a:latin typeface="Open Sans 2"/>
                <a:ea typeface="Open Sans 2"/>
                <a:cs typeface="Open Sans 2"/>
                <a:sym typeface="Open Sans 2"/>
              </a:rPr>
              <a:t> cần thiết cho từng công cụ mà  sẽ được thảo luận để tiện theo dõi trong chương này.</a:t>
            </a:r>
          </a:p>
        </p:txBody>
      </p:sp>
      <p:sp>
        <p:nvSpPr>
          <p:cNvPr name="TextBox 6" id="6"/>
          <p:cNvSpPr txBox="true"/>
          <p:nvPr/>
        </p:nvSpPr>
        <p:spPr>
          <a:xfrm rot="0">
            <a:off x="1028700" y="2012396"/>
            <a:ext cx="16230600" cy="998818"/>
          </a:xfrm>
          <a:prstGeom prst="rect">
            <a:avLst/>
          </a:prstGeom>
        </p:spPr>
        <p:txBody>
          <a:bodyPr anchor="t" rtlCol="false" tIns="0" lIns="0" bIns="0" rIns="0">
            <a:spAutoFit/>
          </a:bodyPr>
          <a:lstStyle/>
          <a:p>
            <a:pPr algn="ctr">
              <a:lnSpc>
                <a:spcPts val="7360"/>
              </a:lnSpc>
            </a:pPr>
            <a:r>
              <a:rPr lang="en-US" sz="8000" b="true">
                <a:solidFill>
                  <a:srgbClr val="364968"/>
                </a:solidFill>
                <a:latin typeface="Open Sans 2 Ultra-Bold"/>
                <a:ea typeface="Open Sans 2 Ultra-Bold"/>
                <a:cs typeface="Open Sans 2 Ultra-Bold"/>
                <a:sym typeface="Open Sans 2 Ultra-Bold"/>
              </a:rPr>
              <a:t>Technical requirements</a:t>
            </a:r>
          </a:p>
        </p:txBody>
      </p:sp>
      <p:sp>
        <p:nvSpPr>
          <p:cNvPr name="Freeform 7" id="7"/>
          <p:cNvSpPr/>
          <p:nvPr/>
        </p:nvSpPr>
        <p:spPr>
          <a:xfrm flipH="false" flipV="false" rot="0">
            <a:off x="-4480706" y="7396290"/>
            <a:ext cx="6655999" cy="6595490"/>
          </a:xfrm>
          <a:custGeom>
            <a:avLst/>
            <a:gdLst/>
            <a:ahLst/>
            <a:cxnLst/>
            <a:rect r="r" b="b" t="t" l="l"/>
            <a:pathLst>
              <a:path h="6595490" w="6655999">
                <a:moveTo>
                  <a:pt x="0" y="0"/>
                </a:moveTo>
                <a:lnTo>
                  <a:pt x="6655999" y="0"/>
                </a:lnTo>
                <a:lnTo>
                  <a:pt x="6655999" y="6595490"/>
                </a:lnTo>
                <a:lnTo>
                  <a:pt x="0" y="6595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815126" y="1391634"/>
            <a:ext cx="16230600" cy="1932230"/>
          </a:xfrm>
          <a:prstGeom prst="rect">
            <a:avLst/>
          </a:prstGeom>
        </p:spPr>
        <p:txBody>
          <a:bodyPr anchor="t" rtlCol="false" tIns="0" lIns="0" bIns="0" rIns="0">
            <a:spAutoFit/>
          </a:bodyPr>
          <a:lstStyle/>
          <a:p>
            <a:pPr algn="ctr">
              <a:lnSpc>
                <a:spcPts val="7360"/>
              </a:lnSpc>
            </a:pPr>
            <a:r>
              <a:rPr lang="en-US" sz="8000" b="true">
                <a:solidFill>
                  <a:srgbClr val="364968"/>
                </a:solidFill>
                <a:latin typeface="Open Sans 2 Ultra-Bold"/>
                <a:ea typeface="Open Sans 2 Ultra-Bold"/>
                <a:cs typeface="Open Sans 2 Ultra-Bold"/>
                <a:sym typeface="Open Sans 2 Ultra-Bold"/>
              </a:rPr>
              <a:t>Azure Machine Learning data labeling</a:t>
            </a:r>
          </a:p>
        </p:txBody>
      </p:sp>
      <p:sp>
        <p:nvSpPr>
          <p:cNvPr name="Freeform 6" id="6"/>
          <p:cNvSpPr/>
          <p:nvPr/>
        </p:nvSpPr>
        <p:spPr>
          <a:xfrm flipH="false" flipV="false" rot="0">
            <a:off x="-4480706" y="7396290"/>
            <a:ext cx="6655999" cy="6595490"/>
          </a:xfrm>
          <a:custGeom>
            <a:avLst/>
            <a:gdLst/>
            <a:ahLst/>
            <a:cxnLst/>
            <a:rect r="r" b="b" t="t" l="l"/>
            <a:pathLst>
              <a:path h="6595490" w="6655999">
                <a:moveTo>
                  <a:pt x="0" y="0"/>
                </a:moveTo>
                <a:lnTo>
                  <a:pt x="6655999" y="0"/>
                </a:lnTo>
                <a:lnTo>
                  <a:pt x="6655999" y="6595490"/>
                </a:lnTo>
                <a:lnTo>
                  <a:pt x="0" y="6595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03564" y="3687498"/>
            <a:ext cx="7926862" cy="4062517"/>
          </a:xfrm>
          <a:custGeom>
            <a:avLst/>
            <a:gdLst/>
            <a:ahLst/>
            <a:cxnLst/>
            <a:rect r="r" b="b" t="t" l="l"/>
            <a:pathLst>
              <a:path h="4062517" w="7926862">
                <a:moveTo>
                  <a:pt x="0" y="0"/>
                </a:moveTo>
                <a:lnTo>
                  <a:pt x="7926862" y="0"/>
                </a:lnTo>
                <a:lnTo>
                  <a:pt x="7926862" y="4062517"/>
                </a:lnTo>
                <a:lnTo>
                  <a:pt x="0" y="4062517"/>
                </a:lnTo>
                <a:lnTo>
                  <a:pt x="0" y="0"/>
                </a:lnTo>
                <a:close/>
              </a:path>
            </a:pathLst>
          </a:custGeom>
          <a:blipFill>
            <a:blip r:embed="rId6"/>
            <a:stretch>
              <a:fillRect l="0" t="0" r="0" b="0"/>
            </a:stretch>
          </a:blipFill>
        </p:spPr>
      </p:sp>
      <p:sp>
        <p:nvSpPr>
          <p:cNvPr name="TextBox 11" id="11"/>
          <p:cNvSpPr txBox="true"/>
          <p:nvPr/>
        </p:nvSpPr>
        <p:spPr>
          <a:xfrm rot="0">
            <a:off x="9144000" y="3639873"/>
            <a:ext cx="7901726" cy="4803983"/>
          </a:xfrm>
          <a:prstGeom prst="rect">
            <a:avLst/>
          </a:prstGeom>
        </p:spPr>
        <p:txBody>
          <a:bodyPr anchor="t" rtlCol="false" tIns="0" lIns="0" bIns="0" rIns="0">
            <a:spAutoFit/>
          </a:bodyPr>
          <a:lstStyle/>
          <a:p>
            <a:pPr algn="just">
              <a:lnSpc>
                <a:spcPts val="3499"/>
              </a:lnSpc>
            </a:pPr>
            <a:r>
              <a:rPr lang="en-US" sz="2499">
                <a:solidFill>
                  <a:srgbClr val="364968"/>
                </a:solidFill>
                <a:latin typeface="Open Sans 2"/>
                <a:ea typeface="Open Sans 2"/>
                <a:cs typeface="Open Sans 2"/>
                <a:sym typeface="Open Sans 2"/>
              </a:rPr>
              <a:t>Azure Machine Learning cung cấp các công cụ gắn nhãn để nhanh</a:t>
            </a:r>
            <a:r>
              <a:rPr lang="en-US" sz="2499">
                <a:solidFill>
                  <a:srgbClr val="364968"/>
                </a:solidFill>
                <a:latin typeface="Open Sans 2"/>
                <a:ea typeface="Open Sans 2"/>
                <a:cs typeface="Open Sans 2"/>
                <a:sym typeface="Open Sans 2"/>
              </a:rPr>
              <a:t> chóng chuẩn bị dữ liệu cho các dự án học máy. Hãy tạo một đăng ký Azure và không gian làm việc Azure Machine Learning như sau:</a:t>
            </a:r>
          </a:p>
          <a:p>
            <a:pPr algn="l" marL="539749" indent="-269875" lvl="1">
              <a:lnSpc>
                <a:spcPts val="3499"/>
              </a:lnSpc>
              <a:buAutoNum type="arabicPeriod" startAt="1"/>
            </a:pPr>
            <a:r>
              <a:rPr lang="en-US" sz="2499">
                <a:solidFill>
                  <a:srgbClr val="364968"/>
                </a:solidFill>
                <a:latin typeface="Open Sans 2"/>
                <a:ea typeface="Open Sans 2"/>
                <a:cs typeface="Open Sans 2"/>
                <a:sym typeface="Open Sans 2"/>
              </a:rPr>
              <a:t>Đăng ký Azure: Bạn có thể tạo đăng ký Azure miễn phí tại </a:t>
            </a:r>
            <a:r>
              <a:rPr lang="en-US" b="true" sz="2499" u="sng">
                <a:solidFill>
                  <a:srgbClr val="364968"/>
                </a:solidFill>
                <a:latin typeface="Open Sans 2 Bold"/>
                <a:ea typeface="Open Sans 2 Bold"/>
                <a:cs typeface="Open Sans 2 Bold"/>
                <a:sym typeface="Open Sans 2 Bold"/>
              </a:rPr>
              <a:t>https://azure.microsoft.com/en-us/free.</a:t>
            </a:r>
          </a:p>
          <a:p>
            <a:pPr algn="l" marL="539749" indent="-269875" lvl="1">
              <a:lnSpc>
                <a:spcPts val="3499"/>
              </a:lnSpc>
              <a:buAutoNum type="arabicPeriod" startAt="1"/>
            </a:pPr>
            <a:r>
              <a:rPr lang="en-US" sz="2499">
                <a:solidFill>
                  <a:srgbClr val="364968"/>
                </a:solidFill>
                <a:latin typeface="Open Sans 2"/>
                <a:ea typeface="Open Sans 2"/>
                <a:cs typeface="Open Sans 2"/>
                <a:sym typeface="Open Sans 2"/>
              </a:rPr>
              <a:t>Không gian làm việc Azure Machine Learning: Sau khi đăng ký Azure của bạn sẵn sàng, bạn có thể tạo không gian làm việc Azure Machine Learning trong đăng ký đó.</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815126" y="1391634"/>
            <a:ext cx="16230600" cy="998818"/>
          </a:xfrm>
          <a:prstGeom prst="rect">
            <a:avLst/>
          </a:prstGeom>
        </p:spPr>
        <p:txBody>
          <a:bodyPr anchor="t" rtlCol="false" tIns="0" lIns="0" bIns="0" rIns="0">
            <a:spAutoFit/>
          </a:bodyPr>
          <a:lstStyle/>
          <a:p>
            <a:pPr algn="ctr">
              <a:lnSpc>
                <a:spcPts val="7360"/>
              </a:lnSpc>
            </a:pPr>
            <a:r>
              <a:rPr lang="en-US" sz="8000" b="true">
                <a:solidFill>
                  <a:srgbClr val="364968"/>
                </a:solidFill>
                <a:latin typeface="Open Sans 2 Ultra-Bold"/>
                <a:ea typeface="Open Sans 2 Ultra-Bold"/>
                <a:cs typeface="Open Sans 2 Ultra-Bold"/>
                <a:sym typeface="Open Sans 2 Ultra-Bold"/>
              </a:rPr>
              <a:t>Label Studio</a:t>
            </a:r>
          </a:p>
        </p:txBody>
      </p:sp>
      <p:sp>
        <p:nvSpPr>
          <p:cNvPr name="Freeform 6" id="6"/>
          <p:cNvSpPr/>
          <p:nvPr/>
        </p:nvSpPr>
        <p:spPr>
          <a:xfrm flipH="false" flipV="false" rot="0">
            <a:off x="-4480706" y="7396290"/>
            <a:ext cx="6655999" cy="6595490"/>
          </a:xfrm>
          <a:custGeom>
            <a:avLst/>
            <a:gdLst/>
            <a:ahLst/>
            <a:cxnLst/>
            <a:rect r="r" b="b" t="t" l="l"/>
            <a:pathLst>
              <a:path h="6595490" w="6655999">
                <a:moveTo>
                  <a:pt x="0" y="0"/>
                </a:moveTo>
                <a:lnTo>
                  <a:pt x="6655999" y="0"/>
                </a:lnTo>
                <a:lnTo>
                  <a:pt x="6655999" y="6595490"/>
                </a:lnTo>
                <a:lnTo>
                  <a:pt x="0" y="6595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238250" y="2687372"/>
            <a:ext cx="9121265" cy="4423814"/>
          </a:xfrm>
          <a:custGeom>
            <a:avLst/>
            <a:gdLst/>
            <a:ahLst/>
            <a:cxnLst/>
            <a:rect r="r" b="b" t="t" l="l"/>
            <a:pathLst>
              <a:path h="4423814" w="9121265">
                <a:moveTo>
                  <a:pt x="0" y="0"/>
                </a:moveTo>
                <a:lnTo>
                  <a:pt x="9121265" y="0"/>
                </a:lnTo>
                <a:lnTo>
                  <a:pt x="9121265" y="4423813"/>
                </a:lnTo>
                <a:lnTo>
                  <a:pt x="0" y="4423813"/>
                </a:lnTo>
                <a:lnTo>
                  <a:pt x="0" y="0"/>
                </a:lnTo>
                <a:close/>
              </a:path>
            </a:pathLst>
          </a:custGeom>
          <a:blipFill>
            <a:blip r:embed="rId6"/>
            <a:stretch>
              <a:fillRect l="0" t="0" r="0" b="0"/>
            </a:stretch>
          </a:blipFill>
        </p:spPr>
      </p:sp>
      <p:sp>
        <p:nvSpPr>
          <p:cNvPr name="TextBox 11" id="11"/>
          <p:cNvSpPr txBox="true"/>
          <p:nvPr/>
        </p:nvSpPr>
        <p:spPr>
          <a:xfrm rot="0">
            <a:off x="10790688" y="2771904"/>
            <a:ext cx="6468612" cy="3369972"/>
          </a:xfrm>
          <a:prstGeom prst="rect">
            <a:avLst/>
          </a:prstGeom>
        </p:spPr>
        <p:txBody>
          <a:bodyPr anchor="t" rtlCol="false" tIns="0" lIns="0" bIns="0" rIns="0">
            <a:spAutoFit/>
          </a:bodyPr>
          <a:lstStyle/>
          <a:p>
            <a:pPr algn="just">
              <a:lnSpc>
                <a:spcPts val="3871"/>
              </a:lnSpc>
            </a:pPr>
            <a:r>
              <a:rPr lang="en-US" sz="2765">
                <a:solidFill>
                  <a:srgbClr val="364968"/>
                </a:solidFill>
                <a:latin typeface="Open Sans 2"/>
                <a:ea typeface="Open Sans 2"/>
                <a:cs typeface="Open Sans 2"/>
                <a:sym typeface="Open Sans 2"/>
              </a:rPr>
              <a:t>Cài đặt</a:t>
            </a:r>
            <a:r>
              <a:rPr lang="en-US" sz="2765">
                <a:solidFill>
                  <a:srgbClr val="364968"/>
                </a:solidFill>
                <a:latin typeface="Open Sans 2"/>
                <a:ea typeface="Open Sans 2"/>
                <a:cs typeface="Open Sans 2"/>
                <a:sym typeface="Open Sans 2"/>
              </a:rPr>
              <a:t> thư viện Python label-studio bằng trình so</a:t>
            </a:r>
            <a:r>
              <a:rPr lang="en-US" sz="2765">
                <a:solidFill>
                  <a:srgbClr val="364968"/>
                </a:solidFill>
                <a:latin typeface="Open Sans 2"/>
                <a:ea typeface="Open Sans 2"/>
                <a:cs typeface="Open Sans 2"/>
                <a:sym typeface="Open Sans 2"/>
              </a:rPr>
              <a:t>ạn thảo Pyt</a:t>
            </a:r>
            <a:r>
              <a:rPr lang="en-US" sz="2765" u="none">
                <a:solidFill>
                  <a:srgbClr val="364968"/>
                </a:solidFill>
                <a:latin typeface="Open Sans 2"/>
                <a:ea typeface="Open Sans 2"/>
                <a:cs typeface="Open Sans 2"/>
                <a:sym typeface="Open Sans 2"/>
              </a:rPr>
              <a:t>ho</a:t>
            </a:r>
            <a:r>
              <a:rPr lang="en-US" sz="2765">
                <a:solidFill>
                  <a:srgbClr val="364968"/>
                </a:solidFill>
                <a:latin typeface="Open Sans 2"/>
                <a:ea typeface="Open Sans 2"/>
                <a:cs typeface="Open Sans 2"/>
                <a:sym typeface="Open Sans 2"/>
              </a:rPr>
              <a:t>n của bạn:</a:t>
            </a:r>
          </a:p>
          <a:p>
            <a:pPr algn="l">
              <a:lnSpc>
                <a:spcPts val="3871"/>
              </a:lnSpc>
            </a:pPr>
            <a:r>
              <a:rPr lang="en-US" sz="2765" u="sng" b="true">
                <a:solidFill>
                  <a:srgbClr val="364968"/>
                </a:solidFill>
                <a:latin typeface="Open Sans 2 Bold"/>
                <a:ea typeface="Open Sans 2 Bold"/>
                <a:cs typeface="Open Sans 2 Bold"/>
                <a:sym typeface="Open Sans 2 Bold"/>
              </a:rPr>
              <a:t>%pip install label-studio</a:t>
            </a:r>
          </a:p>
          <a:p>
            <a:pPr algn="l">
              <a:lnSpc>
                <a:spcPts val="3871"/>
              </a:lnSpc>
            </a:pPr>
          </a:p>
          <a:p>
            <a:pPr algn="l">
              <a:lnSpc>
                <a:spcPts val="3871"/>
              </a:lnSpc>
            </a:pPr>
            <a:r>
              <a:rPr lang="en-US" sz="2765">
                <a:solidFill>
                  <a:srgbClr val="364968"/>
                </a:solidFill>
                <a:latin typeface="Open Sans 2"/>
                <a:ea typeface="Open Sans 2"/>
                <a:cs typeface="Open Sans 2"/>
                <a:sym typeface="Open Sans 2"/>
              </a:rPr>
              <a:t>Sau đó, khởi động máy chủ phát triển Label Studio bằng lệnh shell sau:</a:t>
            </a:r>
          </a:p>
          <a:p>
            <a:pPr algn="l">
              <a:lnSpc>
                <a:spcPts val="3871"/>
              </a:lnSpc>
            </a:pPr>
            <a:r>
              <a:rPr lang="en-US" sz="2765">
                <a:solidFill>
                  <a:srgbClr val="364968"/>
                </a:solidFill>
                <a:latin typeface="Open Sans 2"/>
                <a:ea typeface="Open Sans 2"/>
                <a:cs typeface="Open Sans 2"/>
                <a:sym typeface="Open Sans 2"/>
              </a:rPr>
              <a:t>!</a:t>
            </a:r>
            <a:r>
              <a:rPr lang="en-US" sz="2765" u="sng" b="true">
                <a:solidFill>
                  <a:srgbClr val="364968"/>
                </a:solidFill>
                <a:latin typeface="Open Sans 2 Bold"/>
                <a:ea typeface="Open Sans 2 Bold"/>
                <a:cs typeface="Open Sans 2 Bold"/>
                <a:sym typeface="Open Sans 2 Bold"/>
              </a:rPr>
              <a:t>label-studio start</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815126" y="1391634"/>
            <a:ext cx="16230600" cy="998818"/>
          </a:xfrm>
          <a:prstGeom prst="rect">
            <a:avLst/>
          </a:prstGeom>
        </p:spPr>
        <p:txBody>
          <a:bodyPr anchor="t" rtlCol="false" tIns="0" lIns="0" bIns="0" rIns="0">
            <a:spAutoFit/>
          </a:bodyPr>
          <a:lstStyle/>
          <a:p>
            <a:pPr algn="ctr">
              <a:lnSpc>
                <a:spcPts val="7360"/>
              </a:lnSpc>
            </a:pPr>
            <a:r>
              <a:rPr lang="en-US" sz="8000" b="true">
                <a:solidFill>
                  <a:srgbClr val="364968"/>
                </a:solidFill>
                <a:latin typeface="Open Sans 2 Ultra-Bold"/>
                <a:ea typeface="Open Sans 2 Ultra-Bold"/>
                <a:cs typeface="Open Sans 2 Ultra-Bold"/>
                <a:sym typeface="Open Sans 2 Ultra-Bold"/>
              </a:rPr>
              <a:t>pyOpenAnnotate</a:t>
            </a:r>
          </a:p>
        </p:txBody>
      </p:sp>
      <p:sp>
        <p:nvSpPr>
          <p:cNvPr name="Freeform 6" id="6"/>
          <p:cNvSpPr/>
          <p:nvPr/>
        </p:nvSpPr>
        <p:spPr>
          <a:xfrm flipH="false" flipV="false" rot="0">
            <a:off x="-4480706" y="7396290"/>
            <a:ext cx="6655999" cy="6595490"/>
          </a:xfrm>
          <a:custGeom>
            <a:avLst/>
            <a:gdLst/>
            <a:ahLst/>
            <a:cxnLst/>
            <a:rect r="r" b="b" t="t" l="l"/>
            <a:pathLst>
              <a:path h="6595490" w="6655999">
                <a:moveTo>
                  <a:pt x="0" y="0"/>
                </a:moveTo>
                <a:lnTo>
                  <a:pt x="6655999" y="0"/>
                </a:lnTo>
                <a:lnTo>
                  <a:pt x="6655999" y="6595490"/>
                </a:lnTo>
                <a:lnTo>
                  <a:pt x="0" y="6595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28700" y="2633339"/>
            <a:ext cx="8115300" cy="5244513"/>
          </a:xfrm>
          <a:custGeom>
            <a:avLst/>
            <a:gdLst/>
            <a:ahLst/>
            <a:cxnLst/>
            <a:rect r="r" b="b" t="t" l="l"/>
            <a:pathLst>
              <a:path h="5244513" w="8115300">
                <a:moveTo>
                  <a:pt x="0" y="0"/>
                </a:moveTo>
                <a:lnTo>
                  <a:pt x="8115300" y="0"/>
                </a:lnTo>
                <a:lnTo>
                  <a:pt x="8115300" y="5244512"/>
                </a:lnTo>
                <a:lnTo>
                  <a:pt x="0" y="5244512"/>
                </a:lnTo>
                <a:lnTo>
                  <a:pt x="0" y="0"/>
                </a:lnTo>
                <a:close/>
              </a:path>
            </a:pathLst>
          </a:custGeom>
          <a:blipFill>
            <a:blip r:embed="rId6"/>
            <a:stretch>
              <a:fillRect l="0" t="0" r="0" b="0"/>
            </a:stretch>
          </a:blipFill>
        </p:spPr>
      </p:sp>
      <p:sp>
        <p:nvSpPr>
          <p:cNvPr name="TextBox 11" id="11"/>
          <p:cNvSpPr txBox="true"/>
          <p:nvPr/>
        </p:nvSpPr>
        <p:spPr>
          <a:xfrm rot="0">
            <a:off x="9378335" y="2825358"/>
            <a:ext cx="7880965" cy="3740096"/>
          </a:xfrm>
          <a:prstGeom prst="rect">
            <a:avLst/>
          </a:prstGeom>
        </p:spPr>
        <p:txBody>
          <a:bodyPr anchor="t" rtlCol="false" tIns="0" lIns="0" bIns="0" rIns="0">
            <a:spAutoFit/>
          </a:bodyPr>
          <a:lstStyle/>
          <a:p>
            <a:pPr algn="just">
              <a:lnSpc>
                <a:spcPts val="4291"/>
              </a:lnSpc>
            </a:pPr>
            <a:r>
              <a:rPr lang="en-US" sz="3065">
                <a:solidFill>
                  <a:srgbClr val="364968"/>
                </a:solidFill>
                <a:latin typeface="Open Sans 2"/>
                <a:ea typeface="Open Sans 2"/>
                <a:cs typeface="Open Sans 2"/>
                <a:sym typeface="Open Sans 2"/>
              </a:rPr>
              <a:t>pyOpenAnnotate là một</a:t>
            </a:r>
            <a:r>
              <a:rPr lang="en-US" sz="3065">
                <a:solidFill>
                  <a:srgbClr val="364968"/>
                </a:solidFill>
                <a:latin typeface="Open Sans 2"/>
                <a:ea typeface="Open Sans 2"/>
                <a:cs typeface="Open Sans 2"/>
                <a:sym typeface="Open Sans 2"/>
              </a:rPr>
              <a:t> công cụ đơn giản giúp gắn nhãn và</a:t>
            </a:r>
            <a:r>
              <a:rPr lang="en-US" sz="3065">
                <a:solidFill>
                  <a:srgbClr val="364968"/>
                </a:solidFill>
                <a:latin typeface="Open Sans 2"/>
                <a:ea typeface="Open Sans 2"/>
                <a:cs typeface="Open Sans 2"/>
                <a:sym typeface="Open Sans 2"/>
              </a:rPr>
              <a:t> chú t</a:t>
            </a:r>
            <a:r>
              <a:rPr lang="en-US" sz="3065" u="none">
                <a:solidFill>
                  <a:srgbClr val="364968"/>
                </a:solidFill>
                <a:latin typeface="Open Sans 2"/>
                <a:ea typeface="Open Sans 2"/>
                <a:cs typeface="Open Sans 2"/>
                <a:sym typeface="Open Sans 2"/>
              </a:rPr>
              <a:t>hí</a:t>
            </a:r>
            <a:r>
              <a:rPr lang="en-US" sz="3065">
                <a:solidFill>
                  <a:srgbClr val="364968"/>
                </a:solidFill>
                <a:latin typeface="Open Sans 2"/>
                <a:ea typeface="Open Sans 2"/>
                <a:cs typeface="Open Sans 2"/>
                <a:sym typeface="Open Sans 2"/>
              </a:rPr>
              <a:t>ch hình</a:t>
            </a:r>
            <a:r>
              <a:rPr lang="en-US" sz="3065" u="none">
                <a:solidFill>
                  <a:srgbClr val="364968"/>
                </a:solidFill>
                <a:latin typeface="Open Sans 2"/>
                <a:ea typeface="Open Sans 2"/>
                <a:cs typeface="Open Sans 2"/>
                <a:sym typeface="Open Sans 2"/>
              </a:rPr>
              <a:t> </a:t>
            </a:r>
            <a:r>
              <a:rPr lang="en-US" sz="3065">
                <a:solidFill>
                  <a:srgbClr val="364968"/>
                </a:solidFill>
                <a:latin typeface="Open Sans 2"/>
                <a:ea typeface="Open Sans 2"/>
                <a:cs typeface="Open Sans 2"/>
                <a:sym typeface="Open Sans 2"/>
              </a:rPr>
              <a:t>ả</a:t>
            </a:r>
            <a:r>
              <a:rPr lang="en-US" sz="3065" u="none">
                <a:solidFill>
                  <a:srgbClr val="364968"/>
                </a:solidFill>
                <a:latin typeface="Open Sans 2"/>
                <a:ea typeface="Open Sans 2"/>
                <a:cs typeface="Open Sans 2"/>
                <a:sym typeface="Open Sans 2"/>
              </a:rPr>
              <a:t>n</a:t>
            </a:r>
            <a:r>
              <a:rPr lang="en-US" sz="3065">
                <a:solidFill>
                  <a:srgbClr val="364968"/>
                </a:solidFill>
                <a:latin typeface="Open Sans 2"/>
                <a:ea typeface="Open Sans 2"/>
                <a:cs typeface="Open Sans 2"/>
                <a:sym typeface="Open Sans 2"/>
              </a:rPr>
              <a:t>h</a:t>
            </a:r>
            <a:r>
              <a:rPr lang="en-US" sz="3065" u="none">
                <a:solidFill>
                  <a:srgbClr val="364968"/>
                </a:solidFill>
                <a:latin typeface="Open Sans 2"/>
                <a:ea typeface="Open Sans 2"/>
                <a:cs typeface="Open Sans 2"/>
                <a:sym typeface="Open Sans 2"/>
              </a:rPr>
              <a:t> </a:t>
            </a:r>
            <a:r>
              <a:rPr lang="en-US" sz="3065">
                <a:solidFill>
                  <a:srgbClr val="364968"/>
                </a:solidFill>
                <a:latin typeface="Open Sans 2"/>
                <a:ea typeface="Open Sans 2"/>
                <a:cs typeface="Open Sans 2"/>
                <a:sym typeface="Open Sans 2"/>
              </a:rPr>
              <a:t>và vid</a:t>
            </a:r>
            <a:r>
              <a:rPr lang="en-US" sz="3065" u="none">
                <a:solidFill>
                  <a:srgbClr val="364968"/>
                </a:solidFill>
                <a:latin typeface="Open Sans 2"/>
                <a:ea typeface="Open Sans 2"/>
                <a:cs typeface="Open Sans 2"/>
                <a:sym typeface="Open Sans 2"/>
              </a:rPr>
              <a:t>eo</a:t>
            </a:r>
            <a:r>
              <a:rPr lang="en-US" sz="3065">
                <a:solidFill>
                  <a:srgbClr val="364968"/>
                </a:solidFill>
                <a:latin typeface="Open Sans 2"/>
                <a:ea typeface="Open Sans 2"/>
                <a:cs typeface="Open Sans 2"/>
                <a:sym typeface="Open Sans 2"/>
              </a:rPr>
              <a:t> bằng OpenCV. Hãy cài đặt công cụ này bằng trình soạn thảo Py</a:t>
            </a:r>
            <a:r>
              <a:rPr lang="en-US" sz="3065" u="none">
                <a:solidFill>
                  <a:srgbClr val="364968"/>
                </a:solidFill>
                <a:latin typeface="Open Sans 2"/>
                <a:ea typeface="Open Sans 2"/>
                <a:cs typeface="Open Sans 2"/>
                <a:sym typeface="Open Sans 2"/>
              </a:rPr>
              <a:t>t</a:t>
            </a:r>
            <a:r>
              <a:rPr lang="en-US" sz="3065">
                <a:solidFill>
                  <a:srgbClr val="364968"/>
                </a:solidFill>
                <a:latin typeface="Open Sans 2"/>
                <a:ea typeface="Open Sans 2"/>
                <a:cs typeface="Open Sans 2"/>
                <a:sym typeface="Open Sans 2"/>
              </a:rPr>
              <a:t>h</a:t>
            </a:r>
            <a:r>
              <a:rPr lang="en-US" sz="3065" u="none">
                <a:solidFill>
                  <a:srgbClr val="364968"/>
                </a:solidFill>
                <a:latin typeface="Open Sans 2"/>
                <a:ea typeface="Open Sans 2"/>
                <a:cs typeface="Open Sans 2"/>
                <a:sym typeface="Open Sans 2"/>
              </a:rPr>
              <a:t>o</a:t>
            </a:r>
            <a:r>
              <a:rPr lang="en-US" sz="3065">
                <a:solidFill>
                  <a:srgbClr val="364968"/>
                </a:solidFill>
                <a:latin typeface="Open Sans 2"/>
                <a:ea typeface="Open Sans 2"/>
                <a:cs typeface="Open Sans 2"/>
                <a:sym typeface="Open Sans 2"/>
              </a:rPr>
              <a:t>n như</a:t>
            </a:r>
            <a:r>
              <a:rPr lang="en-US" sz="3065" u="none">
                <a:solidFill>
                  <a:srgbClr val="364968"/>
                </a:solidFill>
                <a:latin typeface="Open Sans 2"/>
                <a:ea typeface="Open Sans 2"/>
                <a:cs typeface="Open Sans 2"/>
                <a:sym typeface="Open Sans 2"/>
              </a:rPr>
              <a:t> sa</a:t>
            </a:r>
            <a:r>
              <a:rPr lang="en-US" sz="3065">
                <a:solidFill>
                  <a:srgbClr val="364968"/>
                </a:solidFill>
                <a:latin typeface="Open Sans 2"/>
                <a:ea typeface="Open Sans 2"/>
                <a:cs typeface="Open Sans 2"/>
                <a:sym typeface="Open Sans 2"/>
              </a:rPr>
              <a:t>u:</a:t>
            </a:r>
          </a:p>
          <a:p>
            <a:pPr algn="just">
              <a:lnSpc>
                <a:spcPts val="4291"/>
              </a:lnSpc>
            </a:pPr>
            <a:r>
              <a:rPr lang="en-US" sz="3065" b="true">
                <a:solidFill>
                  <a:srgbClr val="364968"/>
                </a:solidFill>
                <a:latin typeface="Open Sans 2 Bold"/>
                <a:ea typeface="Open Sans 2 Bold"/>
                <a:cs typeface="Open Sans 2 Bold"/>
                <a:sym typeface="Open Sans 2 Bold"/>
              </a:rPr>
              <a:t>%pip install pyOpenAnnotate</a:t>
            </a:r>
          </a:p>
          <a:p>
            <a:pPr algn="just">
              <a:lnSpc>
                <a:spcPts val="4291"/>
              </a:lnSpc>
            </a:pPr>
          </a:p>
          <a:p>
            <a:pPr algn="just">
              <a:lnSpc>
                <a:spcPts val="4291"/>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815126" y="1391634"/>
            <a:ext cx="16230600" cy="998818"/>
          </a:xfrm>
          <a:prstGeom prst="rect">
            <a:avLst/>
          </a:prstGeom>
        </p:spPr>
        <p:txBody>
          <a:bodyPr anchor="t" rtlCol="false" tIns="0" lIns="0" bIns="0" rIns="0">
            <a:spAutoFit/>
          </a:bodyPr>
          <a:lstStyle/>
          <a:p>
            <a:pPr algn="ctr">
              <a:lnSpc>
                <a:spcPts val="7360"/>
              </a:lnSpc>
            </a:pPr>
            <a:r>
              <a:rPr lang="en-US" sz="8000" b="true">
                <a:solidFill>
                  <a:srgbClr val="364968"/>
                </a:solidFill>
                <a:latin typeface="Open Sans 2 Ultra-Bold"/>
                <a:ea typeface="Open Sans 2 Ultra-Bold"/>
                <a:cs typeface="Open Sans 2 Ultra-Bold"/>
                <a:sym typeface="Open Sans 2 Ultra-Bold"/>
              </a:rPr>
              <a:t>Dataset và Code Chương này</a:t>
            </a:r>
          </a:p>
        </p:txBody>
      </p:sp>
      <p:sp>
        <p:nvSpPr>
          <p:cNvPr name="Freeform 6" id="6"/>
          <p:cNvSpPr/>
          <p:nvPr/>
        </p:nvSpPr>
        <p:spPr>
          <a:xfrm flipH="false" flipV="false" rot="0">
            <a:off x="-4480706" y="7396290"/>
            <a:ext cx="6655999" cy="6595490"/>
          </a:xfrm>
          <a:custGeom>
            <a:avLst/>
            <a:gdLst/>
            <a:ahLst/>
            <a:cxnLst/>
            <a:rect r="r" b="b" t="t" l="l"/>
            <a:pathLst>
              <a:path h="6595490" w="6655999">
                <a:moveTo>
                  <a:pt x="0" y="0"/>
                </a:moveTo>
                <a:lnTo>
                  <a:pt x="6655999" y="0"/>
                </a:lnTo>
                <a:lnTo>
                  <a:pt x="6655999" y="6595490"/>
                </a:lnTo>
                <a:lnTo>
                  <a:pt x="0" y="6595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28700" y="3323053"/>
            <a:ext cx="16230600" cy="4073236"/>
          </a:xfrm>
          <a:custGeom>
            <a:avLst/>
            <a:gdLst/>
            <a:ahLst/>
            <a:cxnLst/>
            <a:rect r="r" b="b" t="t" l="l"/>
            <a:pathLst>
              <a:path h="4073236" w="16230600">
                <a:moveTo>
                  <a:pt x="0" y="0"/>
                </a:moveTo>
                <a:lnTo>
                  <a:pt x="16230600" y="0"/>
                </a:lnTo>
                <a:lnTo>
                  <a:pt x="16230600" y="4073237"/>
                </a:lnTo>
                <a:lnTo>
                  <a:pt x="0" y="4073237"/>
                </a:lnTo>
                <a:lnTo>
                  <a:pt x="0" y="0"/>
                </a:lnTo>
                <a:close/>
              </a:path>
            </a:pathLst>
          </a:custGeom>
          <a:blipFill>
            <a:blip r:embed="rId6"/>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753594"/>
            <a:ext cx="16230600" cy="8779811"/>
            <a:chOff x="0" y="0"/>
            <a:chExt cx="4274726" cy="2312378"/>
          </a:xfrm>
        </p:grpSpPr>
        <p:sp>
          <p:nvSpPr>
            <p:cNvPr name="Freeform 3" id="3"/>
            <p:cNvSpPr/>
            <p:nvPr/>
          </p:nvSpPr>
          <p:spPr>
            <a:xfrm flipH="false" flipV="false" rot="0">
              <a:off x="0" y="0"/>
              <a:ext cx="4274726" cy="2312378"/>
            </a:xfrm>
            <a:custGeom>
              <a:avLst/>
              <a:gdLst/>
              <a:ahLst/>
              <a:cxnLst/>
              <a:rect r="r" b="b" t="t" l="l"/>
              <a:pathLst>
                <a:path h="2312378" w="4274726">
                  <a:moveTo>
                    <a:pt x="0" y="0"/>
                  </a:moveTo>
                  <a:lnTo>
                    <a:pt x="4274726" y="0"/>
                  </a:lnTo>
                  <a:lnTo>
                    <a:pt x="4274726" y="2312378"/>
                  </a:lnTo>
                  <a:lnTo>
                    <a:pt x="0" y="2312378"/>
                  </a:lnTo>
                  <a:close/>
                </a:path>
              </a:pathLst>
            </a:custGeom>
            <a:solidFill>
              <a:srgbClr val="FDDF97"/>
            </a:solidFill>
          </p:spPr>
        </p:sp>
        <p:sp>
          <p:nvSpPr>
            <p:cNvPr name="TextBox 4" id="4"/>
            <p:cNvSpPr txBox="true"/>
            <p:nvPr/>
          </p:nvSpPr>
          <p:spPr>
            <a:xfrm>
              <a:off x="0" y="-38100"/>
              <a:ext cx="4274726" cy="235047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446153">
            <a:off x="14486036" y="6854506"/>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828688">
            <a:off x="-5035082" y="-5872670"/>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020801" y="3651874"/>
            <a:ext cx="14246398" cy="2821327"/>
          </a:xfrm>
          <a:prstGeom prst="rect">
            <a:avLst/>
          </a:prstGeom>
        </p:spPr>
        <p:txBody>
          <a:bodyPr anchor="t" rtlCol="false" tIns="0" lIns="0" bIns="0" rIns="0">
            <a:spAutoFit/>
          </a:bodyPr>
          <a:lstStyle/>
          <a:p>
            <a:pPr algn="ctr">
              <a:lnSpc>
                <a:spcPts val="11200"/>
              </a:lnSpc>
              <a:spcBef>
                <a:spcPct val="0"/>
              </a:spcBef>
            </a:pPr>
            <a:r>
              <a:rPr lang="en-US" sz="8000">
                <a:solidFill>
                  <a:srgbClr val="364968"/>
                </a:solidFill>
                <a:latin typeface="Cooper BT Heavy"/>
                <a:ea typeface="Cooper BT Heavy"/>
                <a:cs typeface="Cooper BT Heavy"/>
                <a:sym typeface="Cooper BT Heavy"/>
              </a:rPr>
              <a:t>D</a:t>
            </a:r>
            <a:r>
              <a:rPr lang="en-US" sz="8000">
                <a:solidFill>
                  <a:srgbClr val="364968"/>
                </a:solidFill>
                <a:latin typeface="Cooper BT Heavy"/>
                <a:ea typeface="Cooper BT Heavy"/>
                <a:cs typeface="Cooper BT Heavy"/>
                <a:sym typeface="Cooper BT Heavy"/>
              </a:rPr>
              <a:t>ata labeling using Azure Machine Learning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753594"/>
            <a:ext cx="16230600" cy="8779811"/>
            <a:chOff x="0" y="0"/>
            <a:chExt cx="4274726" cy="2312378"/>
          </a:xfrm>
        </p:grpSpPr>
        <p:sp>
          <p:nvSpPr>
            <p:cNvPr name="Freeform 3" id="3"/>
            <p:cNvSpPr/>
            <p:nvPr/>
          </p:nvSpPr>
          <p:spPr>
            <a:xfrm flipH="false" flipV="false" rot="0">
              <a:off x="0" y="0"/>
              <a:ext cx="4274726" cy="2312378"/>
            </a:xfrm>
            <a:custGeom>
              <a:avLst/>
              <a:gdLst/>
              <a:ahLst/>
              <a:cxnLst/>
              <a:rect r="r" b="b" t="t" l="l"/>
              <a:pathLst>
                <a:path h="2312378" w="4274726">
                  <a:moveTo>
                    <a:pt x="0" y="0"/>
                  </a:moveTo>
                  <a:lnTo>
                    <a:pt x="4274726" y="0"/>
                  </a:lnTo>
                  <a:lnTo>
                    <a:pt x="4274726" y="2312378"/>
                  </a:lnTo>
                  <a:lnTo>
                    <a:pt x="0" y="2312378"/>
                  </a:lnTo>
                  <a:close/>
                </a:path>
              </a:pathLst>
            </a:custGeom>
            <a:solidFill>
              <a:srgbClr val="FDDF97"/>
            </a:solidFill>
          </p:spPr>
        </p:sp>
        <p:sp>
          <p:nvSpPr>
            <p:cNvPr name="TextBox 4" id="4"/>
            <p:cNvSpPr txBox="true"/>
            <p:nvPr/>
          </p:nvSpPr>
          <p:spPr>
            <a:xfrm>
              <a:off x="0" y="-38100"/>
              <a:ext cx="4274726" cy="235047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446153">
            <a:off x="14486036" y="6854506"/>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828688">
            <a:off x="-5035082" y="-5872670"/>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749549" y="3465005"/>
            <a:ext cx="10788901" cy="3623689"/>
          </a:xfrm>
          <a:prstGeom prst="rect">
            <a:avLst/>
          </a:prstGeom>
        </p:spPr>
        <p:txBody>
          <a:bodyPr anchor="t" rtlCol="false" tIns="0" lIns="0" bIns="0" rIns="0">
            <a:spAutoFit/>
          </a:bodyPr>
          <a:lstStyle/>
          <a:p>
            <a:pPr algn="ctr">
              <a:lnSpc>
                <a:spcPts val="9174"/>
              </a:lnSpc>
            </a:pPr>
            <a:r>
              <a:rPr lang="en-US" sz="9972">
                <a:solidFill>
                  <a:srgbClr val="364968"/>
                </a:solidFill>
                <a:latin typeface="Cooper BT Heavy"/>
                <a:ea typeface="Cooper BT Heavy"/>
                <a:cs typeface="Cooper BT Heavy"/>
                <a:sym typeface="Cooper BT Heavy"/>
              </a:rPr>
              <a:t>Chapter 7: Labeling Text Data</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384657" y="3257189"/>
            <a:ext cx="15874643" cy="5793294"/>
          </a:xfrm>
          <a:prstGeom prst="rect">
            <a:avLst/>
          </a:prstGeom>
        </p:spPr>
        <p:txBody>
          <a:bodyPr anchor="t" rtlCol="false" tIns="0" lIns="0" bIns="0" rIns="0">
            <a:spAutoFit/>
          </a:bodyPr>
          <a:lstStyle/>
          <a:p>
            <a:pPr algn="l">
              <a:lnSpc>
                <a:spcPts val="4619"/>
              </a:lnSpc>
            </a:pPr>
            <a:r>
              <a:rPr lang="en-US" sz="3299">
                <a:solidFill>
                  <a:srgbClr val="364968"/>
                </a:solidFill>
                <a:latin typeface="Open Sans 2"/>
                <a:ea typeface="Open Sans 2"/>
                <a:cs typeface="Open Sans 2"/>
                <a:sym typeface="Open Sans 2"/>
              </a:rPr>
              <a:t>Với nhu cầu ngày</a:t>
            </a:r>
            <a:r>
              <a:rPr lang="en-US" sz="3299">
                <a:solidFill>
                  <a:srgbClr val="364968"/>
                </a:solidFill>
                <a:latin typeface="Open Sans 2"/>
                <a:ea typeface="Open Sans 2"/>
                <a:cs typeface="Open Sans 2"/>
                <a:sym typeface="Open Sans 2"/>
              </a:rPr>
              <a:t> càng tăng về các mô </a:t>
            </a:r>
            <a:r>
              <a:rPr lang="en-US" sz="3299">
                <a:solidFill>
                  <a:srgbClr val="364968"/>
                </a:solidFill>
                <a:latin typeface="Open Sans 2"/>
                <a:ea typeface="Open Sans 2"/>
                <a:cs typeface="Open Sans 2"/>
                <a:sym typeface="Open Sans 2"/>
              </a:rPr>
              <a:t>hình phức tạp có khả nă</a:t>
            </a:r>
            <a:r>
              <a:rPr lang="en-US" sz="3299">
                <a:solidFill>
                  <a:srgbClr val="364968"/>
                </a:solidFill>
                <a:latin typeface="Open Sans 2"/>
                <a:ea typeface="Open Sans 2"/>
                <a:cs typeface="Open Sans 2"/>
                <a:sym typeface="Open Sans 2"/>
              </a:rPr>
              <a:t>ng hiểu các loại </a:t>
            </a:r>
            <a:r>
              <a:rPr lang="en-US" sz="3299">
                <a:solidFill>
                  <a:srgbClr val="364968"/>
                </a:solidFill>
                <a:latin typeface="Open Sans 2"/>
                <a:ea typeface="Open Sans 2"/>
                <a:cs typeface="Open Sans 2"/>
                <a:sym typeface="Open Sans 2"/>
              </a:rPr>
              <a:t>dữ</a:t>
            </a:r>
            <a:r>
              <a:rPr lang="en-US" sz="3299">
                <a:solidFill>
                  <a:srgbClr val="364968"/>
                </a:solidFill>
                <a:latin typeface="Open Sans 2"/>
                <a:ea typeface="Open Sans 2"/>
                <a:cs typeface="Open Sans 2"/>
                <a:sym typeface="Open Sans 2"/>
              </a:rPr>
              <a:t> </a:t>
            </a:r>
            <a:r>
              <a:rPr lang="en-US" sz="3299">
                <a:solidFill>
                  <a:srgbClr val="364968"/>
                </a:solidFill>
                <a:latin typeface="Open Sans 2"/>
                <a:ea typeface="Open Sans 2"/>
                <a:cs typeface="Open Sans 2"/>
                <a:sym typeface="Open Sans 2"/>
              </a:rPr>
              <a:t>l</a:t>
            </a:r>
            <a:r>
              <a:rPr lang="en-US" sz="3299">
                <a:solidFill>
                  <a:srgbClr val="364968"/>
                </a:solidFill>
                <a:latin typeface="Open Sans 2"/>
                <a:ea typeface="Open Sans 2"/>
                <a:cs typeface="Open Sans 2"/>
                <a:sym typeface="Open Sans 2"/>
              </a:rPr>
              <a:t>iệu đa</a:t>
            </a:r>
            <a:r>
              <a:rPr lang="en-US" sz="3299">
                <a:solidFill>
                  <a:srgbClr val="364968"/>
                </a:solidFill>
                <a:latin typeface="Open Sans 2"/>
                <a:ea typeface="Open Sans 2"/>
                <a:cs typeface="Open Sans 2"/>
                <a:sym typeface="Open Sans 2"/>
              </a:rPr>
              <a:t> dạ</a:t>
            </a:r>
            <a:r>
              <a:rPr lang="en-US" sz="3299">
                <a:solidFill>
                  <a:srgbClr val="364968"/>
                </a:solidFill>
                <a:latin typeface="Open Sans 2"/>
                <a:ea typeface="Open Sans 2"/>
                <a:cs typeface="Open Sans 2"/>
                <a:sym typeface="Open Sans 2"/>
              </a:rPr>
              <a:t>ng</a:t>
            </a:r>
            <a:r>
              <a:rPr lang="en-US" sz="3299">
                <a:solidFill>
                  <a:srgbClr val="364968"/>
                </a:solidFill>
                <a:latin typeface="Open Sans 2"/>
                <a:ea typeface="Open Sans 2"/>
                <a:cs typeface="Open Sans 2"/>
                <a:sym typeface="Open Sans 2"/>
              </a:rPr>
              <a:t>, tầm quan trọng của </a:t>
            </a:r>
            <a:r>
              <a:rPr lang="en-US" sz="3299" b="true">
                <a:solidFill>
                  <a:srgbClr val="364968"/>
                </a:solidFill>
                <a:latin typeface="Open Sans 2 Bold"/>
                <a:ea typeface="Open Sans 2 Bold"/>
                <a:cs typeface="Open Sans 2 Bold"/>
                <a:sym typeface="Open Sans 2 Bold"/>
              </a:rPr>
              <a:t>việc gắn nhãn chính xác</a:t>
            </a:r>
            <a:r>
              <a:rPr lang="en-US" sz="3299">
                <a:solidFill>
                  <a:srgbClr val="364968"/>
                </a:solidFill>
                <a:latin typeface="Open Sans 2"/>
                <a:ea typeface="Open Sans 2"/>
                <a:cs typeface="Open Sans 2"/>
                <a:sym typeface="Open Sans 2"/>
              </a:rPr>
              <a:t> là không thể phủ nhận.</a:t>
            </a:r>
            <a:r>
              <a:rPr lang="en-US" sz="3299">
                <a:solidFill>
                  <a:srgbClr val="364968"/>
                </a:solidFill>
                <a:latin typeface="Open Sans 2"/>
                <a:ea typeface="Open Sans 2"/>
                <a:cs typeface="Open Sans 2"/>
                <a:sym typeface="Open Sans 2"/>
              </a:rPr>
              <a:t> </a:t>
            </a:r>
          </a:p>
          <a:p>
            <a:pPr algn="l">
              <a:lnSpc>
                <a:spcPts val="4619"/>
              </a:lnSpc>
            </a:pPr>
            <a:r>
              <a:rPr lang="en-US" sz="3299" b="true">
                <a:solidFill>
                  <a:srgbClr val="364968"/>
                </a:solidFill>
                <a:latin typeface="Open Sans 2 Bold"/>
                <a:ea typeface="Open Sans 2 Bold"/>
                <a:cs typeface="Open Sans 2 Bold"/>
                <a:sym typeface="Open Sans 2 Bold"/>
              </a:rPr>
              <a:t>Azure Machine Learning</a:t>
            </a:r>
            <a:r>
              <a:rPr lang="en-US" sz="3299">
                <a:solidFill>
                  <a:srgbClr val="364968"/>
                </a:solidFill>
                <a:latin typeface="Open Sans 2"/>
                <a:ea typeface="Open Sans 2"/>
                <a:cs typeface="Open Sans 2"/>
                <a:sym typeface="Open Sans 2"/>
              </a:rPr>
              <a:t> cung cấp </a:t>
            </a:r>
            <a:r>
              <a:rPr lang="en-US" sz="3299" b="true">
                <a:solidFill>
                  <a:srgbClr val="364968"/>
                </a:solidFill>
                <a:latin typeface="Open Sans 2 Bold"/>
                <a:ea typeface="Open Sans 2 Bold"/>
                <a:cs typeface="Open Sans 2 Bold"/>
                <a:sym typeface="Open Sans 2 Bold"/>
              </a:rPr>
              <a:t>một giải pháp mạnh mẽ :</a:t>
            </a:r>
          </a:p>
          <a:p>
            <a:pPr algn="l" marL="712468" indent="-356234" lvl="1">
              <a:lnSpc>
                <a:spcPts val="4619"/>
              </a:lnSpc>
              <a:buAutoNum type="arabicPeriod" startAt="1"/>
            </a:pPr>
            <a:r>
              <a:rPr lang="en-US" b="true" sz="3299">
                <a:solidFill>
                  <a:srgbClr val="364968"/>
                </a:solidFill>
                <a:latin typeface="Open Sans 2 Bold"/>
                <a:ea typeface="Open Sans 2 Bold"/>
                <a:cs typeface="Open Sans 2 Bold"/>
                <a:sym typeface="Open Sans 2 Bold"/>
              </a:rPr>
              <a:t>C</a:t>
            </a:r>
            <a:r>
              <a:rPr lang="en-US" b="true" sz="3299">
                <a:solidFill>
                  <a:srgbClr val="364968"/>
                </a:solidFill>
                <a:latin typeface="Open Sans 2 Bold"/>
                <a:ea typeface="Open Sans 2 Bold"/>
                <a:cs typeface="Open Sans 2 Bold"/>
                <a:sym typeface="Open Sans 2 Bold"/>
              </a:rPr>
              <a:t>ung cấp giao diện gắn nhãn dữ liệu</a:t>
            </a:r>
            <a:r>
              <a:rPr lang="en-US" sz="3299">
                <a:solidFill>
                  <a:srgbClr val="364968"/>
                </a:solidFill>
                <a:latin typeface="Open Sans 2"/>
                <a:ea typeface="Open Sans 2"/>
                <a:cs typeface="Open Sans 2"/>
                <a:sym typeface="Open Sans 2"/>
              </a:rPr>
              <a:t> được thiết kế để hợp lý hóa quy trình chú thích cho hình ảnh, văn bản và âm thanh.</a:t>
            </a:r>
          </a:p>
          <a:p>
            <a:pPr algn="l" marL="712468" indent="-356234" lvl="1">
              <a:lnSpc>
                <a:spcPts val="4619"/>
              </a:lnSpc>
              <a:buAutoNum type="arabicPeriod" startAt="1"/>
            </a:pPr>
            <a:r>
              <a:rPr lang="en-US" b="true" sz="3299">
                <a:solidFill>
                  <a:srgbClr val="364968"/>
                </a:solidFill>
                <a:latin typeface="Open Sans 2 Bold"/>
                <a:ea typeface="Open Sans 2 Bold"/>
                <a:cs typeface="Open Sans 2 Bold"/>
                <a:sym typeface="Open Sans 2 Bold"/>
              </a:rPr>
              <a:t>Khả năng gắn nhãn dữ liệu của Azure Machine Learning tạo điều kiện thuận lợi cho quá trình tạo</a:t>
            </a:r>
            <a:r>
              <a:rPr lang="en-US" sz="3299">
                <a:solidFill>
                  <a:srgbClr val="364968"/>
                </a:solidFill>
                <a:latin typeface="Open Sans 2"/>
                <a:ea typeface="Open Sans 2"/>
                <a:cs typeface="Open Sans 2"/>
                <a:sym typeface="Open Sans 2"/>
              </a:rPr>
              <a:t>, quản lý và giám sát các dự án gắn nhãn dữ liệu, đồng thời cho</a:t>
            </a:r>
            <a:r>
              <a:rPr lang="en-US" sz="3299">
                <a:solidFill>
                  <a:srgbClr val="364968"/>
                </a:solidFill>
                <a:latin typeface="Open Sans 2"/>
                <a:ea typeface="Open Sans 2"/>
                <a:cs typeface="Open Sans 2"/>
                <a:sym typeface="Open Sans 2"/>
              </a:rPr>
              <a:t> p</a:t>
            </a:r>
            <a:r>
              <a:rPr lang="en-US" sz="3299">
                <a:solidFill>
                  <a:srgbClr val="364968"/>
                </a:solidFill>
                <a:latin typeface="Open Sans 2"/>
                <a:ea typeface="Open Sans 2"/>
                <a:cs typeface="Open Sans 2"/>
                <a:sym typeface="Open Sans 2"/>
              </a:rPr>
              <a:t>hé</a:t>
            </a:r>
            <a:r>
              <a:rPr lang="en-US" sz="3299">
                <a:solidFill>
                  <a:srgbClr val="364968"/>
                </a:solidFill>
                <a:latin typeface="Open Sans 2"/>
                <a:ea typeface="Open Sans 2"/>
                <a:cs typeface="Open Sans 2"/>
                <a:sym typeface="Open Sans 2"/>
              </a:rPr>
              <a:t>p</a:t>
            </a:r>
            <a:r>
              <a:rPr lang="en-US" sz="3299">
                <a:solidFill>
                  <a:srgbClr val="364968"/>
                </a:solidFill>
                <a:latin typeface="Open Sans 2"/>
                <a:ea typeface="Open Sans 2"/>
                <a:cs typeface="Open Sans 2"/>
                <a:sym typeface="Open Sans 2"/>
              </a:rPr>
              <a:t> cộ</a:t>
            </a:r>
            <a:r>
              <a:rPr lang="en-US" sz="3299">
                <a:solidFill>
                  <a:srgbClr val="364968"/>
                </a:solidFill>
                <a:latin typeface="Open Sans 2"/>
                <a:ea typeface="Open Sans 2"/>
                <a:cs typeface="Open Sans 2"/>
                <a:sym typeface="Open Sans 2"/>
              </a:rPr>
              <a:t>n</a:t>
            </a:r>
            <a:r>
              <a:rPr lang="en-US" sz="3299">
                <a:solidFill>
                  <a:srgbClr val="364968"/>
                </a:solidFill>
                <a:latin typeface="Open Sans 2"/>
                <a:ea typeface="Open Sans 2"/>
                <a:cs typeface="Open Sans 2"/>
                <a:sym typeface="Open Sans 2"/>
              </a:rPr>
              <a:t>g tác liề</a:t>
            </a:r>
            <a:r>
              <a:rPr lang="en-US" sz="3299">
                <a:solidFill>
                  <a:srgbClr val="364968"/>
                </a:solidFill>
                <a:latin typeface="Open Sans 2"/>
                <a:ea typeface="Open Sans 2"/>
                <a:cs typeface="Open Sans 2"/>
                <a:sym typeface="Open Sans 2"/>
              </a:rPr>
              <a:t>n</a:t>
            </a:r>
            <a:r>
              <a:rPr lang="en-US" sz="3299">
                <a:solidFill>
                  <a:srgbClr val="364968"/>
                </a:solidFill>
                <a:latin typeface="Open Sans 2"/>
                <a:ea typeface="Open Sans 2"/>
                <a:cs typeface="Open Sans 2"/>
                <a:sym typeface="Open Sans 2"/>
              </a:rPr>
              <a:t> mạch giữa các </a:t>
            </a:r>
            <a:r>
              <a:rPr lang="en-US" sz="3299">
                <a:solidFill>
                  <a:srgbClr val="364968"/>
                </a:solidFill>
                <a:latin typeface="Open Sans 2"/>
                <a:ea typeface="Open Sans 2"/>
                <a:cs typeface="Open Sans 2"/>
                <a:sym typeface="Open Sans 2"/>
              </a:rPr>
              <a:t>n</a:t>
            </a:r>
            <a:r>
              <a:rPr lang="en-US" sz="3299">
                <a:solidFill>
                  <a:srgbClr val="364968"/>
                </a:solidFill>
                <a:latin typeface="Open Sans 2"/>
                <a:ea typeface="Open Sans 2"/>
                <a:cs typeface="Open Sans 2"/>
                <a:sym typeface="Open Sans 2"/>
              </a:rPr>
              <a:t>hà kh</a:t>
            </a:r>
            <a:r>
              <a:rPr lang="en-US" sz="3299">
                <a:solidFill>
                  <a:srgbClr val="364968"/>
                </a:solidFill>
                <a:latin typeface="Open Sans 2"/>
                <a:ea typeface="Open Sans 2"/>
                <a:cs typeface="Open Sans 2"/>
                <a:sym typeface="Open Sans 2"/>
              </a:rPr>
              <a:t>oa</a:t>
            </a:r>
            <a:r>
              <a:rPr lang="en-US" sz="3299">
                <a:solidFill>
                  <a:srgbClr val="364968"/>
                </a:solidFill>
                <a:latin typeface="Open Sans 2"/>
                <a:ea typeface="Open Sans 2"/>
                <a:cs typeface="Open Sans 2"/>
                <a:sym typeface="Open Sans 2"/>
              </a:rPr>
              <a:t> học dữ liệu, chuyên gia </a:t>
            </a:r>
            <a:r>
              <a:rPr lang="en-US" sz="3299">
                <a:solidFill>
                  <a:srgbClr val="364968"/>
                </a:solidFill>
                <a:latin typeface="Open Sans 2"/>
                <a:ea typeface="Open Sans 2"/>
                <a:cs typeface="Open Sans 2"/>
                <a:sym typeface="Open Sans 2"/>
              </a:rPr>
              <a:t>t</a:t>
            </a:r>
            <a:r>
              <a:rPr lang="en-US" sz="3299">
                <a:solidFill>
                  <a:srgbClr val="364968"/>
                </a:solidFill>
                <a:latin typeface="Open Sans 2"/>
                <a:ea typeface="Open Sans 2"/>
                <a:cs typeface="Open Sans 2"/>
                <a:sym typeface="Open Sans 2"/>
              </a:rPr>
              <a:t>rong lĩnh vực và người chú thích.</a:t>
            </a:r>
          </a:p>
        </p:txBody>
      </p:sp>
      <p:sp>
        <p:nvSpPr>
          <p:cNvPr name="TextBox 6" id="6"/>
          <p:cNvSpPr txBox="true"/>
          <p:nvPr/>
        </p:nvSpPr>
        <p:spPr>
          <a:xfrm rot="0">
            <a:off x="1028700" y="1391634"/>
            <a:ext cx="16230600" cy="1932230"/>
          </a:xfrm>
          <a:prstGeom prst="rect">
            <a:avLst/>
          </a:prstGeom>
        </p:spPr>
        <p:txBody>
          <a:bodyPr anchor="t" rtlCol="false" tIns="0" lIns="0" bIns="0" rIns="0">
            <a:spAutoFit/>
          </a:bodyPr>
          <a:lstStyle/>
          <a:p>
            <a:pPr algn="ctr">
              <a:lnSpc>
                <a:spcPts val="7360"/>
              </a:lnSpc>
            </a:pPr>
            <a:r>
              <a:rPr lang="en-US" sz="8000" b="true">
                <a:solidFill>
                  <a:srgbClr val="364968"/>
                </a:solidFill>
                <a:latin typeface="Open Sans 2 Ultra-Bold"/>
                <a:ea typeface="Open Sans 2 Ultra-Bold"/>
                <a:cs typeface="Open Sans 2 Ultra-Bold"/>
                <a:sym typeface="Open Sans 2 Ultra-Bold"/>
              </a:rPr>
              <a:t>Data labeling using Azure Machine Learning</a:t>
            </a:r>
          </a:p>
        </p:txBody>
      </p:sp>
      <p:sp>
        <p:nvSpPr>
          <p:cNvPr name="Freeform 7" id="7"/>
          <p:cNvSpPr/>
          <p:nvPr/>
        </p:nvSpPr>
        <p:spPr>
          <a:xfrm flipH="false" flipV="false" rot="0">
            <a:off x="-4480706" y="7396290"/>
            <a:ext cx="6655999" cy="6595490"/>
          </a:xfrm>
          <a:custGeom>
            <a:avLst/>
            <a:gdLst/>
            <a:ahLst/>
            <a:cxnLst/>
            <a:rect r="r" b="b" t="t" l="l"/>
            <a:pathLst>
              <a:path h="6595490" w="6655999">
                <a:moveTo>
                  <a:pt x="0" y="0"/>
                </a:moveTo>
                <a:lnTo>
                  <a:pt x="6655999" y="0"/>
                </a:lnTo>
                <a:lnTo>
                  <a:pt x="6655999" y="6595490"/>
                </a:lnTo>
                <a:lnTo>
                  <a:pt x="0" y="6595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3343860"/>
            <a:ext cx="16230600" cy="5540375"/>
          </a:xfrm>
          <a:prstGeom prst="rect">
            <a:avLst/>
          </a:prstGeom>
        </p:spPr>
        <p:txBody>
          <a:bodyPr anchor="t" rtlCol="false" tIns="0" lIns="0" bIns="0" rIns="0">
            <a:spAutoFit/>
          </a:bodyPr>
          <a:lstStyle/>
          <a:p>
            <a:pPr algn="l">
              <a:lnSpc>
                <a:spcPts val="4899"/>
              </a:lnSpc>
            </a:pPr>
            <a:r>
              <a:rPr lang="en-US" sz="3499" b="true">
                <a:solidFill>
                  <a:srgbClr val="364968"/>
                </a:solidFill>
                <a:latin typeface="Open Sans 2 Bold"/>
                <a:ea typeface="Open Sans 2 Bold"/>
                <a:cs typeface="Open Sans 2 Bold"/>
                <a:sym typeface="Open Sans 2 Bold"/>
              </a:rPr>
              <a:t>Lợi ích của việc gắn nhãn dữ liệu với Azure Machine Learning</a:t>
            </a:r>
          </a:p>
          <a:p>
            <a:pPr algn="l" marL="755644" indent="-377822" lvl="1">
              <a:lnSpc>
                <a:spcPts val="4899"/>
              </a:lnSpc>
              <a:buAutoNum type="arabicPeriod" startAt="1"/>
            </a:pPr>
            <a:r>
              <a:rPr lang="en-US" sz="3499">
                <a:solidFill>
                  <a:srgbClr val="364968"/>
                </a:solidFill>
                <a:latin typeface="Open Sans 2"/>
                <a:ea typeface="Open Sans 2"/>
                <a:cs typeface="Open Sans 2"/>
                <a:sym typeface="Open Sans 2"/>
              </a:rPr>
              <a:t>Hỗ trợ gắn nhãn hình ảnh, văn bản, âm thanh để huấn luyện mô hình ML chính xác hơn.</a:t>
            </a:r>
          </a:p>
          <a:p>
            <a:pPr algn="l" marL="755644" indent="-377822" lvl="1">
              <a:lnSpc>
                <a:spcPts val="4899"/>
              </a:lnSpc>
              <a:buAutoNum type="arabicPeriod" startAt="1"/>
            </a:pPr>
            <a:r>
              <a:rPr lang="en-US" sz="3499">
                <a:solidFill>
                  <a:srgbClr val="364968"/>
                </a:solidFill>
                <a:latin typeface="Open Sans 2"/>
                <a:ea typeface="Open Sans 2"/>
                <a:cs typeface="Open Sans 2"/>
                <a:sym typeface="Open Sans 2"/>
              </a:rPr>
              <a:t>Quản lý &amp; giám sát tập trung ngay trong giao diện Azure ML Studio, giảm thao tác thủ công.</a:t>
            </a:r>
          </a:p>
          <a:p>
            <a:pPr algn="l" marL="755644" indent="-377822" lvl="1">
              <a:lnSpc>
                <a:spcPts val="4899"/>
              </a:lnSpc>
              <a:buAutoNum type="arabicPeriod" startAt="1"/>
            </a:pPr>
            <a:r>
              <a:rPr lang="en-US" sz="3499">
                <a:solidFill>
                  <a:srgbClr val="364968"/>
                </a:solidFill>
                <a:latin typeface="Open Sans 2"/>
                <a:ea typeface="Open Sans 2"/>
                <a:cs typeface="Open Sans 2"/>
                <a:sym typeface="Open Sans 2"/>
              </a:rPr>
              <a:t>Xuất dữ liệu gắn nhãn trực tiếp sang Azure Blob Storage để tích hợp vào pipeline huấn luyện.</a:t>
            </a:r>
          </a:p>
          <a:p>
            <a:pPr algn="l" marL="755644" indent="-377822" lvl="1">
              <a:lnSpc>
                <a:spcPts val="4899"/>
              </a:lnSpc>
              <a:buAutoNum type="arabicPeriod" startAt="1"/>
            </a:pPr>
            <a:r>
              <a:rPr lang="en-US" sz="3499">
                <a:solidFill>
                  <a:srgbClr val="364968"/>
                </a:solidFill>
                <a:latin typeface="Open Sans 2"/>
                <a:ea typeface="Open Sans 2"/>
                <a:cs typeface="Open Sans 2"/>
                <a:sym typeface="Open Sans 2"/>
              </a:rPr>
              <a:t>Tích hợp linh hoạt với công cụ nguồn mở như Label Studio, pyOpenAnnotate.</a:t>
            </a:r>
          </a:p>
        </p:txBody>
      </p:sp>
      <p:sp>
        <p:nvSpPr>
          <p:cNvPr name="TextBox 6" id="6"/>
          <p:cNvSpPr txBox="true"/>
          <p:nvPr/>
        </p:nvSpPr>
        <p:spPr>
          <a:xfrm rot="0">
            <a:off x="1954983" y="1353534"/>
            <a:ext cx="14013291" cy="1676434"/>
          </a:xfrm>
          <a:prstGeom prst="rect">
            <a:avLst/>
          </a:prstGeom>
        </p:spPr>
        <p:txBody>
          <a:bodyPr anchor="t" rtlCol="false" tIns="0" lIns="0" bIns="0" rIns="0">
            <a:spAutoFit/>
          </a:bodyPr>
          <a:lstStyle/>
          <a:p>
            <a:pPr algn="ctr">
              <a:lnSpc>
                <a:spcPts val="6354"/>
              </a:lnSpc>
            </a:pPr>
            <a:r>
              <a:rPr lang="en-US" sz="6907" b="true">
                <a:solidFill>
                  <a:srgbClr val="364968"/>
                </a:solidFill>
                <a:latin typeface="Open Sans 2 Ultra-Bold"/>
                <a:ea typeface="Open Sans 2 Ultra-Bold"/>
                <a:cs typeface="Open Sans 2 Ultra-Bold"/>
                <a:sym typeface="Open Sans 2 Ultra-Bold"/>
              </a:rPr>
              <a:t>Data labeling using Azure Machine Learning</a:t>
            </a:r>
          </a:p>
        </p:txBody>
      </p:sp>
      <p:sp>
        <p:nvSpPr>
          <p:cNvPr name="Freeform 7" id="7"/>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753594"/>
            <a:ext cx="16230600" cy="8779811"/>
            <a:chOff x="0" y="0"/>
            <a:chExt cx="4274726" cy="2312378"/>
          </a:xfrm>
        </p:grpSpPr>
        <p:sp>
          <p:nvSpPr>
            <p:cNvPr name="Freeform 3" id="3"/>
            <p:cNvSpPr/>
            <p:nvPr/>
          </p:nvSpPr>
          <p:spPr>
            <a:xfrm flipH="false" flipV="false" rot="0">
              <a:off x="0" y="0"/>
              <a:ext cx="4274726" cy="2312378"/>
            </a:xfrm>
            <a:custGeom>
              <a:avLst/>
              <a:gdLst/>
              <a:ahLst/>
              <a:cxnLst/>
              <a:rect r="r" b="b" t="t" l="l"/>
              <a:pathLst>
                <a:path h="2312378" w="4274726">
                  <a:moveTo>
                    <a:pt x="0" y="0"/>
                  </a:moveTo>
                  <a:lnTo>
                    <a:pt x="4274726" y="0"/>
                  </a:lnTo>
                  <a:lnTo>
                    <a:pt x="4274726" y="2312378"/>
                  </a:lnTo>
                  <a:lnTo>
                    <a:pt x="0" y="2312378"/>
                  </a:lnTo>
                  <a:close/>
                </a:path>
              </a:pathLst>
            </a:custGeom>
            <a:solidFill>
              <a:srgbClr val="FDDF97"/>
            </a:solidFill>
          </p:spPr>
        </p:sp>
        <p:sp>
          <p:nvSpPr>
            <p:cNvPr name="TextBox 4" id="4"/>
            <p:cNvSpPr txBox="true"/>
            <p:nvPr/>
          </p:nvSpPr>
          <p:spPr>
            <a:xfrm>
              <a:off x="0" y="-38100"/>
              <a:ext cx="4274726" cy="235047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446153">
            <a:off x="14486036" y="6854506"/>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828688">
            <a:off x="-5035082" y="-5872670"/>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020801" y="3651874"/>
            <a:ext cx="14246398" cy="2821327"/>
          </a:xfrm>
          <a:prstGeom prst="rect">
            <a:avLst/>
          </a:prstGeom>
        </p:spPr>
        <p:txBody>
          <a:bodyPr anchor="t" rtlCol="false" tIns="0" lIns="0" bIns="0" rIns="0">
            <a:spAutoFit/>
          </a:bodyPr>
          <a:lstStyle/>
          <a:p>
            <a:pPr algn="ctr">
              <a:lnSpc>
                <a:spcPts val="11200"/>
              </a:lnSpc>
              <a:spcBef>
                <a:spcPct val="0"/>
              </a:spcBef>
            </a:pPr>
            <a:r>
              <a:rPr lang="en-US" sz="8000">
                <a:solidFill>
                  <a:srgbClr val="364968"/>
                </a:solidFill>
                <a:latin typeface="Cooper BT Heavy"/>
                <a:ea typeface="Cooper BT Heavy"/>
                <a:cs typeface="Cooper BT Heavy"/>
                <a:sym typeface="Cooper BT Heavy"/>
              </a:rPr>
              <a:t>D</a:t>
            </a:r>
            <a:r>
              <a:rPr lang="en-US" sz="8000">
                <a:solidFill>
                  <a:srgbClr val="364968"/>
                </a:solidFill>
                <a:latin typeface="Cooper BT Heavy"/>
                <a:ea typeface="Cooper BT Heavy"/>
                <a:cs typeface="Cooper BT Heavy"/>
                <a:sym typeface="Cooper BT Heavy"/>
              </a:rPr>
              <a:t>ata labeling steps using Azure Machine Learning</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420253" y="3324810"/>
            <a:ext cx="15839047" cy="4646931"/>
          </a:xfrm>
          <a:prstGeom prst="rect">
            <a:avLst/>
          </a:prstGeom>
        </p:spPr>
        <p:txBody>
          <a:bodyPr anchor="t" rtlCol="false" tIns="0" lIns="0" bIns="0" rIns="0">
            <a:spAutoFit/>
          </a:bodyPr>
          <a:lstStyle/>
          <a:p>
            <a:pPr algn="l">
              <a:lnSpc>
                <a:spcPts val="5319"/>
              </a:lnSpc>
            </a:pPr>
            <a:r>
              <a:rPr lang="en-US" sz="3799" b="true">
                <a:solidFill>
                  <a:srgbClr val="364968"/>
                </a:solidFill>
                <a:latin typeface="Open Sans 2 Bold"/>
                <a:ea typeface="Open Sans 2 Bold"/>
                <a:cs typeface="Open Sans 2 Bold"/>
                <a:sym typeface="Open Sans 2 Bold"/>
              </a:rPr>
              <a:t>Tổng quan quy trình gắn nhãn dữ liệu với Azure Machine Learning</a:t>
            </a:r>
          </a:p>
          <a:p>
            <a:pPr algn="l" marL="820412" indent="-410206" lvl="1">
              <a:lnSpc>
                <a:spcPts val="5319"/>
              </a:lnSpc>
              <a:buAutoNum type="arabicPeriod" startAt="1"/>
            </a:pPr>
            <a:r>
              <a:rPr lang="en-US" sz="3799">
                <a:solidFill>
                  <a:srgbClr val="364968"/>
                </a:solidFill>
                <a:latin typeface="Open Sans 2"/>
                <a:ea typeface="Open Sans 2"/>
                <a:cs typeface="Open Sans 2"/>
                <a:sym typeface="Open Sans 2"/>
              </a:rPr>
              <a:t>Tạo</a:t>
            </a:r>
            <a:r>
              <a:rPr lang="en-US" sz="3799">
                <a:solidFill>
                  <a:srgbClr val="364968"/>
                </a:solidFill>
                <a:latin typeface="Open Sans 2"/>
                <a:ea typeface="Open Sans 2"/>
                <a:cs typeface="Open Sans 2"/>
                <a:sym typeface="Open Sans 2"/>
              </a:rPr>
              <a:t> dự án gắn nhãn (hình ảnh, văn bản hoặc âm thanh).</a:t>
            </a:r>
          </a:p>
          <a:p>
            <a:pPr algn="l" marL="820412" indent="-410206" lvl="1">
              <a:lnSpc>
                <a:spcPts val="5319"/>
              </a:lnSpc>
              <a:buAutoNum type="arabicPeriod" startAt="1"/>
            </a:pPr>
            <a:r>
              <a:rPr lang="en-US" sz="3799">
                <a:solidFill>
                  <a:srgbClr val="364968"/>
                </a:solidFill>
                <a:latin typeface="Open Sans 2"/>
                <a:ea typeface="Open Sans 2"/>
                <a:cs typeface="Open Sans 2"/>
                <a:sym typeface="Open Sans 2"/>
              </a:rPr>
              <a:t>Tạo tác vụ gắn nhãn (phân loại, phát hiện đối tượng, phân đoạn...).</a:t>
            </a:r>
          </a:p>
          <a:p>
            <a:pPr algn="l" marL="820412" indent="-410206" lvl="1">
              <a:lnSpc>
                <a:spcPts val="5319"/>
              </a:lnSpc>
              <a:buAutoNum type="arabicPeriod" startAt="1"/>
            </a:pPr>
            <a:r>
              <a:rPr lang="en-US" sz="3799">
                <a:solidFill>
                  <a:srgbClr val="364968"/>
                </a:solidFill>
                <a:latin typeface="Open Sans 2"/>
                <a:ea typeface="Open Sans 2"/>
                <a:cs typeface="Open Sans 2"/>
                <a:sym typeface="Open Sans 2"/>
              </a:rPr>
              <a:t>Tải dữ liệu lên từ máy cục bộ hoặc lưu trữ đám mây.</a:t>
            </a:r>
          </a:p>
          <a:p>
            <a:pPr algn="l" marL="820412" indent="-410206" lvl="1">
              <a:lnSpc>
                <a:spcPts val="5319"/>
              </a:lnSpc>
              <a:buAutoNum type="arabicPeriod" startAt="1"/>
            </a:pPr>
            <a:r>
              <a:rPr lang="en-US" sz="3799">
                <a:solidFill>
                  <a:srgbClr val="364968"/>
                </a:solidFill>
                <a:latin typeface="Open Sans 2"/>
                <a:ea typeface="Open Sans 2"/>
                <a:cs typeface="Open Sans 2"/>
                <a:sym typeface="Open Sans 2"/>
              </a:rPr>
              <a:t>Gắn nhãn dữ liệu — có thể dùng AI hỗ trợ để đề xuất nhãn.</a:t>
            </a:r>
          </a:p>
          <a:p>
            <a:pPr algn="l" marL="820412" indent="-410206" lvl="1">
              <a:lnSpc>
                <a:spcPts val="5319"/>
              </a:lnSpc>
              <a:buAutoNum type="arabicPeriod" startAt="1"/>
            </a:pPr>
            <a:r>
              <a:rPr lang="en-US" sz="3799">
                <a:solidFill>
                  <a:srgbClr val="364968"/>
                </a:solidFill>
                <a:latin typeface="Open Sans 2"/>
                <a:ea typeface="Open Sans 2"/>
                <a:cs typeface="Open Sans 2"/>
                <a:sym typeface="Open Sans 2"/>
              </a:rPr>
              <a:t>Quản lý &amp; xuất dữ liệu đã gắn nhãn sang tập dữ liệu Azure ML.</a:t>
            </a:r>
          </a:p>
        </p:txBody>
      </p:sp>
      <p:sp>
        <p:nvSpPr>
          <p:cNvPr name="TextBox 6" id="6"/>
          <p:cNvSpPr txBox="true"/>
          <p:nvPr/>
        </p:nvSpPr>
        <p:spPr>
          <a:xfrm rot="0">
            <a:off x="1028700" y="1353534"/>
            <a:ext cx="16230600" cy="1676434"/>
          </a:xfrm>
          <a:prstGeom prst="rect">
            <a:avLst/>
          </a:prstGeom>
        </p:spPr>
        <p:txBody>
          <a:bodyPr anchor="t" rtlCol="false" tIns="0" lIns="0" bIns="0" rIns="0">
            <a:spAutoFit/>
          </a:bodyPr>
          <a:lstStyle/>
          <a:p>
            <a:pPr algn="ctr">
              <a:lnSpc>
                <a:spcPts val="6354"/>
              </a:lnSpc>
            </a:pPr>
            <a:r>
              <a:rPr lang="en-US" sz="6907" b="true">
                <a:solidFill>
                  <a:srgbClr val="364968"/>
                </a:solidFill>
                <a:latin typeface="Open Sans 2 Ultra-Bold"/>
                <a:ea typeface="Open Sans 2 Ultra-Bold"/>
                <a:cs typeface="Open Sans 2 Ultra-Bold"/>
                <a:sym typeface="Open Sans 2 Ultra-Bold"/>
              </a:rPr>
              <a:t>Data labeling steps using Azure Machine Learning</a:t>
            </a:r>
          </a:p>
        </p:txBody>
      </p:sp>
      <p:sp>
        <p:nvSpPr>
          <p:cNvPr name="Freeform 7" id="7"/>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420253" y="3324810"/>
            <a:ext cx="15839047" cy="3980181"/>
          </a:xfrm>
          <a:prstGeom prst="rect">
            <a:avLst/>
          </a:prstGeom>
        </p:spPr>
        <p:txBody>
          <a:bodyPr anchor="t" rtlCol="false" tIns="0" lIns="0" bIns="0" rIns="0">
            <a:spAutoFit/>
          </a:bodyPr>
          <a:lstStyle/>
          <a:p>
            <a:pPr algn="l" marL="820412" indent="-410206" lvl="1">
              <a:lnSpc>
                <a:spcPts val="5319"/>
              </a:lnSpc>
              <a:buFont typeface="Arial"/>
              <a:buChar char="•"/>
            </a:pPr>
            <a:r>
              <a:rPr lang="en-US" sz="3799">
                <a:solidFill>
                  <a:srgbClr val="364968"/>
                </a:solidFill>
                <a:latin typeface="Open Sans 2"/>
                <a:ea typeface="Open Sans 2"/>
                <a:cs typeface="Open Sans 2"/>
                <a:sym typeface="Open Sans 2"/>
              </a:rPr>
              <a:t>Azure Machine Learning là nền tảng AI mạnh mẽ để xây dựng, huấn luyện và triển khai mô hình học máy.</a:t>
            </a:r>
          </a:p>
          <a:p>
            <a:pPr algn="l" marL="820412" indent="-410206" lvl="1">
              <a:lnSpc>
                <a:spcPts val="5319"/>
              </a:lnSpc>
              <a:buFont typeface="Arial"/>
              <a:buChar char="•"/>
            </a:pPr>
            <a:r>
              <a:rPr lang="en-US" sz="3799">
                <a:solidFill>
                  <a:srgbClr val="364968"/>
                </a:solidFill>
                <a:latin typeface="Open Sans 2"/>
                <a:ea typeface="Open Sans 2"/>
                <a:cs typeface="Open Sans 2"/>
                <a:sym typeface="Open Sans 2"/>
              </a:rPr>
              <a:t>Hỗ trợ chuẩn bị và gắn nhãn dữ liệu — bước quan trọng trong mọi dự án ML.</a:t>
            </a:r>
          </a:p>
          <a:p>
            <a:pPr algn="l" marL="820412" indent="-410206" lvl="1">
              <a:lnSpc>
                <a:spcPts val="5319"/>
              </a:lnSpc>
              <a:buFont typeface="Arial"/>
              <a:buChar char="•"/>
            </a:pPr>
            <a:r>
              <a:rPr lang="en-US" sz="3799">
                <a:solidFill>
                  <a:srgbClr val="364968"/>
                </a:solidFill>
                <a:latin typeface="Open Sans 2"/>
                <a:ea typeface="Open Sans 2"/>
                <a:cs typeface="Open Sans 2"/>
                <a:sym typeface="Open Sans 2"/>
              </a:rPr>
              <a:t>Có thể gắn nhãn hình ảnh ở quy mô lớn, tự động hóa quy trình gắn nhãn.</a:t>
            </a:r>
          </a:p>
        </p:txBody>
      </p:sp>
      <p:sp>
        <p:nvSpPr>
          <p:cNvPr name="TextBox 6" id="6"/>
          <p:cNvSpPr txBox="true"/>
          <p:nvPr/>
        </p:nvSpPr>
        <p:spPr>
          <a:xfrm rot="0">
            <a:off x="1028700" y="1353534"/>
            <a:ext cx="16230600" cy="2482330"/>
          </a:xfrm>
          <a:prstGeom prst="rect">
            <a:avLst/>
          </a:prstGeom>
        </p:spPr>
        <p:txBody>
          <a:bodyPr anchor="t" rtlCol="false" tIns="0" lIns="0" bIns="0" rIns="0">
            <a:spAutoFit/>
          </a:bodyPr>
          <a:lstStyle/>
          <a:p>
            <a:pPr algn="ctr">
              <a:lnSpc>
                <a:spcPts val="6354"/>
              </a:lnSpc>
            </a:pPr>
            <a:r>
              <a:rPr lang="en-US" sz="6907" b="true">
                <a:solidFill>
                  <a:srgbClr val="364968"/>
                </a:solidFill>
                <a:latin typeface="Open Sans 2 Ultra-Bold"/>
                <a:ea typeface="Open Sans 2 Ultra-Bold"/>
                <a:cs typeface="Open Sans 2 Ultra-Bold"/>
                <a:sym typeface="Open Sans 2 Ultra-Bold"/>
              </a:rPr>
              <a:t>Image data labeling with Azure Machine Learning</a:t>
            </a:r>
          </a:p>
          <a:p>
            <a:pPr algn="ctr">
              <a:lnSpc>
                <a:spcPts val="6354"/>
              </a:lnSpc>
            </a:pPr>
          </a:p>
        </p:txBody>
      </p:sp>
      <p:sp>
        <p:nvSpPr>
          <p:cNvPr name="Freeform 7" id="7"/>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9741478" y="2738775"/>
            <a:ext cx="7517822" cy="4651908"/>
          </a:xfrm>
          <a:prstGeom prst="rect">
            <a:avLst/>
          </a:prstGeom>
        </p:spPr>
        <p:txBody>
          <a:bodyPr anchor="t" rtlCol="false" tIns="0" lIns="0" bIns="0" rIns="0">
            <a:spAutoFit/>
          </a:bodyPr>
          <a:lstStyle/>
          <a:p>
            <a:pPr algn="just">
              <a:lnSpc>
                <a:spcPts val="3703"/>
              </a:lnSpc>
            </a:pPr>
            <a:r>
              <a:rPr lang="en-US" sz="2645" b="true">
                <a:solidFill>
                  <a:srgbClr val="364968"/>
                </a:solidFill>
                <a:latin typeface="Open Sans 2 Bold"/>
                <a:ea typeface="Open Sans 2 Bold"/>
                <a:cs typeface="Open Sans 2 Bold"/>
                <a:sym typeface="Open Sans 2 Bold"/>
              </a:rPr>
              <a:t>Step 1 – Create an Azure Machine Learning workspace</a:t>
            </a:r>
          </a:p>
          <a:p>
            <a:pPr algn="just" marL="571133" indent="-285567" lvl="1">
              <a:lnSpc>
                <a:spcPts val="3703"/>
              </a:lnSpc>
              <a:buAutoNum type="arabicPeriod" startAt="1"/>
            </a:pPr>
            <a:r>
              <a:rPr lang="en-US" sz="2645">
                <a:solidFill>
                  <a:srgbClr val="364968"/>
                </a:solidFill>
                <a:latin typeface="Open Sans 2"/>
                <a:ea typeface="Open Sans 2"/>
                <a:cs typeface="Open Sans 2"/>
                <a:sym typeface="Open Sans 2"/>
              </a:rPr>
              <a:t>Trước khi tạo dự án gắn nhãn, bạn cần tạo một không gian làm việc Azure Machine Learning (nếu chưa có), như đã đề cập trong phần Yêu cầu kỹ thuật.</a:t>
            </a:r>
          </a:p>
          <a:p>
            <a:pPr algn="just" marL="571133" indent="-285567" lvl="1">
              <a:lnSpc>
                <a:spcPts val="3703"/>
              </a:lnSpc>
              <a:buAutoNum type="arabicPeriod" startAt="1"/>
            </a:pPr>
            <a:r>
              <a:rPr lang="en-US" sz="2645">
                <a:solidFill>
                  <a:srgbClr val="364968"/>
                </a:solidFill>
                <a:latin typeface="Open Sans 2"/>
                <a:ea typeface="Open Sans 2"/>
                <a:cs typeface="Open Sans 2"/>
                <a:sym typeface="Open Sans 2"/>
              </a:rPr>
              <a:t>Truy cập portal.azure.com. Trong mục Dịch vụ Azure, bạn sẽ thấy tùy chọn Tạo tài nguyên. Nhấp vào + Tạo tài nguyên, như được hiển thị trong ảnh chụp màn hình sau:</a:t>
            </a:r>
          </a:p>
        </p:txBody>
      </p:sp>
      <p:sp>
        <p:nvSpPr>
          <p:cNvPr name="TextBox 6" id="6"/>
          <p:cNvSpPr txBox="true"/>
          <p:nvPr/>
        </p:nvSpPr>
        <p:spPr>
          <a:xfrm rot="0">
            <a:off x="1028700" y="1324959"/>
            <a:ext cx="16230600" cy="1320226"/>
          </a:xfrm>
          <a:prstGeom prst="rect">
            <a:avLst/>
          </a:prstGeom>
        </p:spPr>
        <p:txBody>
          <a:bodyPr anchor="t" rtlCol="false" tIns="0" lIns="0" bIns="0" rIns="0">
            <a:spAutoFit/>
          </a:bodyPr>
          <a:lstStyle/>
          <a:p>
            <a:pPr algn="ctr">
              <a:lnSpc>
                <a:spcPts val="5076"/>
              </a:lnSpc>
            </a:pPr>
            <a:r>
              <a:rPr lang="en-US" b="true" sz="5517">
                <a:solidFill>
                  <a:srgbClr val="364968"/>
                </a:solidFill>
                <a:latin typeface="Open Sans 2 Ultra-Bold"/>
                <a:ea typeface="Open Sans 2 Ultra-Bold"/>
                <a:cs typeface="Open Sans 2 Ultra-Bold"/>
                <a:sym typeface="Open Sans 2 Ultra-Bold"/>
              </a:rPr>
              <a:t>Ví dụ: gắn nhãn hình ảnh “người đàn ông” và “xe đạp” trong thư mục Datasets (GitHub)</a:t>
            </a:r>
          </a:p>
        </p:txBody>
      </p:sp>
      <p:sp>
        <p:nvSpPr>
          <p:cNvPr name="Freeform 7" id="7"/>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28700" y="2795925"/>
            <a:ext cx="8486984" cy="5527148"/>
          </a:xfrm>
          <a:custGeom>
            <a:avLst/>
            <a:gdLst/>
            <a:ahLst/>
            <a:cxnLst/>
            <a:rect r="r" b="b" t="t" l="l"/>
            <a:pathLst>
              <a:path h="5527148" w="8486984">
                <a:moveTo>
                  <a:pt x="0" y="0"/>
                </a:moveTo>
                <a:lnTo>
                  <a:pt x="8486984" y="0"/>
                </a:lnTo>
                <a:lnTo>
                  <a:pt x="8486984" y="5527149"/>
                </a:lnTo>
                <a:lnTo>
                  <a:pt x="0" y="5527149"/>
                </a:lnTo>
                <a:lnTo>
                  <a:pt x="0" y="0"/>
                </a:lnTo>
                <a:close/>
              </a:path>
            </a:pathLst>
          </a:custGeom>
          <a:blipFill>
            <a:blip r:embed="rId6"/>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2760042" y="971550"/>
            <a:ext cx="4499258" cy="5675472"/>
          </a:xfrm>
          <a:prstGeom prst="rect">
            <a:avLst/>
          </a:prstGeom>
        </p:spPr>
        <p:txBody>
          <a:bodyPr anchor="t" rtlCol="false" tIns="0" lIns="0" bIns="0" rIns="0">
            <a:spAutoFit/>
          </a:bodyPr>
          <a:lstStyle/>
          <a:p>
            <a:pPr algn="l">
              <a:lnSpc>
                <a:spcPts val="4106"/>
              </a:lnSpc>
            </a:pPr>
            <a:r>
              <a:rPr lang="en-US" sz="2933">
                <a:solidFill>
                  <a:srgbClr val="364968"/>
                </a:solidFill>
                <a:latin typeface="Open Sans 2"/>
                <a:ea typeface="Open Sans 2"/>
                <a:cs typeface="Open Sans 2"/>
                <a:sym typeface="Open Sans 2"/>
              </a:rPr>
              <a:t>Sau đó, trên màn hình Marketplace tiếp theo, hãy tìm kiếm "Azure Machine Learning" trong hộp tìm kiếm. Nhấp vào "Azure Machine Learning", tạo một dịch vụ Azure Machine Learning và làm theo hướng dẫn để nhập tên cho dịch vụ đó.</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11446577" cy="5165268"/>
          </a:xfrm>
          <a:custGeom>
            <a:avLst/>
            <a:gdLst/>
            <a:ahLst/>
            <a:cxnLst/>
            <a:rect r="r" b="b" t="t" l="l"/>
            <a:pathLst>
              <a:path h="5165268" w="11446577">
                <a:moveTo>
                  <a:pt x="0" y="0"/>
                </a:moveTo>
                <a:lnTo>
                  <a:pt x="11446577" y="0"/>
                </a:lnTo>
                <a:lnTo>
                  <a:pt x="11446577" y="5165268"/>
                </a:lnTo>
                <a:lnTo>
                  <a:pt x="0" y="5165268"/>
                </a:lnTo>
                <a:lnTo>
                  <a:pt x="0" y="0"/>
                </a:lnTo>
                <a:close/>
              </a:path>
            </a:pathLst>
          </a:custGeom>
          <a:blipFill>
            <a:blip r:embed="rId6"/>
            <a:stretch>
              <a:fillRect l="0" t="0" r="0" b="0"/>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3049808" y="971550"/>
            <a:ext cx="3284003" cy="6951102"/>
          </a:xfrm>
          <a:prstGeom prst="rect">
            <a:avLst/>
          </a:prstGeom>
        </p:spPr>
        <p:txBody>
          <a:bodyPr anchor="t" rtlCol="false" tIns="0" lIns="0" bIns="0" rIns="0">
            <a:spAutoFit/>
          </a:bodyPr>
          <a:lstStyle/>
          <a:p>
            <a:pPr algn="l">
              <a:lnSpc>
                <a:spcPts val="4255"/>
              </a:lnSpc>
            </a:pPr>
            <a:r>
              <a:rPr lang="en-US" sz="3039">
                <a:solidFill>
                  <a:srgbClr val="364968"/>
                </a:solidFill>
                <a:latin typeface="Open Sans 2"/>
                <a:ea typeface="Open Sans 2"/>
                <a:cs typeface="Open Sans 2"/>
                <a:sym typeface="Open Sans 2"/>
              </a:rPr>
              <a:t>Sau đó, nhấp vào không gian làm việc Azure Machine Learning mà bạn đã tạo. Trong ảnh chụp màn hình sau, bạn có thể thấy tên của không gian làm việc Azure Machine Learning là azuremllabelling</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11786990" cy="7057460"/>
          </a:xfrm>
          <a:custGeom>
            <a:avLst/>
            <a:gdLst/>
            <a:ahLst/>
            <a:cxnLst/>
            <a:rect r="r" b="b" t="t" l="l"/>
            <a:pathLst>
              <a:path h="7057460" w="11786990">
                <a:moveTo>
                  <a:pt x="0" y="0"/>
                </a:moveTo>
                <a:lnTo>
                  <a:pt x="11786990" y="0"/>
                </a:lnTo>
                <a:lnTo>
                  <a:pt x="11786990" y="7057460"/>
                </a:lnTo>
                <a:lnTo>
                  <a:pt x="0" y="7057460"/>
                </a:lnTo>
                <a:lnTo>
                  <a:pt x="0" y="0"/>
                </a:lnTo>
                <a:close/>
              </a:path>
            </a:pathLst>
          </a:custGeom>
          <a:blipFill>
            <a:blip r:embed="rId6"/>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2208761" y="971550"/>
            <a:ext cx="4743427" cy="4806131"/>
          </a:xfrm>
          <a:prstGeom prst="rect">
            <a:avLst/>
          </a:prstGeom>
        </p:spPr>
        <p:txBody>
          <a:bodyPr anchor="t" rtlCol="false" tIns="0" lIns="0" bIns="0" rIns="0">
            <a:spAutoFit/>
          </a:bodyPr>
          <a:lstStyle/>
          <a:p>
            <a:pPr algn="l">
              <a:lnSpc>
                <a:spcPts val="4255"/>
              </a:lnSpc>
            </a:pPr>
            <a:r>
              <a:rPr lang="en-US" sz="3039">
                <a:solidFill>
                  <a:srgbClr val="364968"/>
                </a:solidFill>
                <a:latin typeface="Open Sans 2"/>
                <a:ea typeface="Open Sans 2"/>
                <a:cs typeface="Open Sans 2"/>
                <a:sym typeface="Open Sans 2"/>
              </a:rPr>
              <a:t>Khi bạn nhấp vào tên không gian làm việc Azure Machine Learning của mình, azuremllabelling, bạn sẽ thấy màn hình sau. Khởi chạy studio Azure Machine Learning bằng cách nhấp vào nút Khởi chạy studio màu xanh lam</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10729523" cy="7430195"/>
          </a:xfrm>
          <a:custGeom>
            <a:avLst/>
            <a:gdLst/>
            <a:ahLst/>
            <a:cxnLst/>
            <a:rect r="r" b="b" t="t" l="l"/>
            <a:pathLst>
              <a:path h="7430195" w="10729523">
                <a:moveTo>
                  <a:pt x="0" y="0"/>
                </a:moveTo>
                <a:lnTo>
                  <a:pt x="10729523" y="0"/>
                </a:lnTo>
                <a:lnTo>
                  <a:pt x="10729523" y="7430195"/>
                </a:lnTo>
                <a:lnTo>
                  <a:pt x="0" y="7430195"/>
                </a:lnTo>
                <a:lnTo>
                  <a:pt x="0" y="0"/>
                </a:lnTo>
                <a:close/>
              </a:path>
            </a:pathLst>
          </a:custGeom>
          <a:blipFill>
            <a:blip r:embed="rId6"/>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1685901" y="971550"/>
            <a:ext cx="5028679" cy="6150956"/>
          </a:xfrm>
          <a:prstGeom prst="rect">
            <a:avLst/>
          </a:prstGeom>
        </p:spPr>
        <p:txBody>
          <a:bodyPr anchor="t" rtlCol="false" tIns="0" lIns="0" bIns="0" rIns="0">
            <a:spAutoFit/>
          </a:bodyPr>
          <a:lstStyle/>
          <a:p>
            <a:pPr algn="l">
              <a:lnSpc>
                <a:spcPts val="3781"/>
              </a:lnSpc>
            </a:pPr>
            <a:r>
              <a:rPr lang="en-US" sz="2701" b="true">
                <a:solidFill>
                  <a:srgbClr val="364968"/>
                </a:solidFill>
                <a:latin typeface="Open Sans 2 Bold"/>
                <a:ea typeface="Open Sans 2 Bold"/>
                <a:cs typeface="Open Sans 2 Bold"/>
                <a:sym typeface="Open Sans 2 Bold"/>
              </a:rPr>
              <a:t>Step 2 – Create a data labeling project</a:t>
            </a:r>
          </a:p>
          <a:p>
            <a:pPr algn="l">
              <a:lnSpc>
                <a:spcPts val="3781"/>
              </a:lnSpc>
            </a:pPr>
            <a:r>
              <a:rPr lang="en-US" sz="2701">
                <a:solidFill>
                  <a:srgbClr val="364968"/>
                </a:solidFill>
                <a:latin typeface="Open Sans 2"/>
                <a:ea typeface="Open Sans 2"/>
                <a:cs typeface="Open Sans 2"/>
                <a:sym typeface="Open Sans 2"/>
              </a:rPr>
              <a:t>Chúng ta muốn tạo một dự án gắn nhãn dữ liệu để có thể tải ảnh lên và gắn nhãn hoặc gán nhãn cho người gắn nhãn và quản lý quy trình làm việc hiệu quả.</a:t>
            </a:r>
          </a:p>
          <a:p>
            <a:pPr algn="l">
              <a:lnSpc>
                <a:spcPts val="3781"/>
              </a:lnSpc>
            </a:pPr>
            <a:r>
              <a:rPr lang="en-US" sz="2701">
                <a:solidFill>
                  <a:srgbClr val="364968"/>
                </a:solidFill>
                <a:latin typeface="Open Sans 2"/>
                <a:ea typeface="Open Sans 2"/>
                <a:cs typeface="Open Sans 2"/>
                <a:sym typeface="Open Sans 2"/>
              </a:rPr>
              <a:t>Trong Azure Machine Learning Studio, ở phía bên trái, trong mục Quản lý, bạn sẽ thấy tùy chọn Gắn nhãn dữ liệu; hãy nhấp vào tùy chọn này.</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10372436" cy="6093806"/>
          </a:xfrm>
          <a:custGeom>
            <a:avLst/>
            <a:gdLst/>
            <a:ahLst/>
            <a:cxnLst/>
            <a:rect r="r" b="b" t="t" l="l"/>
            <a:pathLst>
              <a:path h="6093806" w="10372436">
                <a:moveTo>
                  <a:pt x="0" y="0"/>
                </a:moveTo>
                <a:lnTo>
                  <a:pt x="10372436" y="0"/>
                </a:lnTo>
                <a:lnTo>
                  <a:pt x="10372436" y="6093806"/>
                </a:lnTo>
                <a:lnTo>
                  <a:pt x="0" y="6093806"/>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201538"/>
            <a:ext cx="16230600" cy="3909564"/>
          </a:xfrm>
          <a:prstGeom prst="rect">
            <a:avLst/>
          </a:prstGeom>
        </p:spPr>
        <p:txBody>
          <a:bodyPr anchor="t" rtlCol="false" tIns="0" lIns="0" bIns="0" rIns="0">
            <a:spAutoFit/>
          </a:bodyPr>
          <a:lstStyle/>
          <a:p>
            <a:pPr algn="l">
              <a:lnSpc>
                <a:spcPts val="4479"/>
              </a:lnSpc>
            </a:pPr>
            <a:r>
              <a:rPr lang="en-US" sz="3199" b="true">
                <a:solidFill>
                  <a:srgbClr val="364968"/>
                </a:solidFill>
                <a:latin typeface="Open Sans 2 Bold"/>
                <a:ea typeface="Open Sans 2 Bold"/>
                <a:cs typeface="Open Sans 2 Bold"/>
                <a:sym typeface="Open Sans 2 Bold"/>
              </a:rPr>
              <a:t>Tại sao chương này lại quan trọng? </a:t>
            </a:r>
          </a:p>
          <a:p>
            <a:pPr algn="l" marL="690871" indent="-345435" lvl="1">
              <a:lnSpc>
                <a:spcPts val="4479"/>
              </a:lnSpc>
              <a:buFont typeface="Arial"/>
              <a:buChar char="•"/>
            </a:pPr>
            <a:r>
              <a:rPr lang="en-US" sz="3199">
                <a:solidFill>
                  <a:srgbClr val="364968"/>
                </a:solidFill>
                <a:latin typeface="Open Sans 2"/>
                <a:ea typeface="Open Sans 2"/>
                <a:cs typeface="Open Sans 2"/>
                <a:sym typeface="Open Sans 2"/>
              </a:rPr>
              <a:t>“gán nhãn” là phần thực tế và chiếm nhiều công sức nhất trong pipeline ML.Vi vậy  chương 7 sẽ tập trung vào các công cụ và kỹ thuật gán nhãn dữ liệu (data annotation) — bước trung tâm trong quy trình xây dựng bộ dữ liệu huấn luyện cho mô hình Machine Learning.</a:t>
            </a:r>
          </a:p>
          <a:p>
            <a:pPr algn="l">
              <a:lnSpc>
                <a:spcPts val="4479"/>
              </a:lnSpc>
            </a:pPr>
            <a:r>
              <a:rPr lang="en-US" sz="3199" b="true">
                <a:solidFill>
                  <a:srgbClr val="364968"/>
                </a:solidFill>
                <a:latin typeface="Open Sans 2 Bold"/>
                <a:ea typeface="Open Sans 2 Bold"/>
                <a:cs typeface="Open Sans 2 Bold"/>
                <a:sym typeface="Open Sans 2 Bold"/>
              </a:rPr>
              <a:t>Chương 7 là “hướng dẫn thực hành về công cụ và quy trình để tạo ra dữ liệu có nhãn chất lượng cao”.</a:t>
            </a:r>
          </a:p>
        </p:txBody>
      </p:sp>
      <p:sp>
        <p:nvSpPr>
          <p:cNvPr name="TextBox 7" id="7"/>
          <p:cNvSpPr txBox="true"/>
          <p:nvPr/>
        </p:nvSpPr>
        <p:spPr>
          <a:xfrm rot="0">
            <a:off x="1028700" y="1238250"/>
            <a:ext cx="15984819" cy="1020438"/>
          </a:xfrm>
          <a:prstGeom prst="rect">
            <a:avLst/>
          </a:prstGeom>
        </p:spPr>
        <p:txBody>
          <a:bodyPr anchor="t" rtlCol="false" tIns="0" lIns="0" bIns="0" rIns="0">
            <a:spAutoFit/>
          </a:bodyPr>
          <a:lstStyle/>
          <a:p>
            <a:pPr algn="ctr">
              <a:lnSpc>
                <a:spcPts val="7360"/>
              </a:lnSpc>
            </a:pPr>
            <a:r>
              <a:rPr lang="en-US" sz="8000">
                <a:solidFill>
                  <a:srgbClr val="364968"/>
                </a:solidFill>
                <a:latin typeface="Cooper BT Heavy"/>
                <a:ea typeface="Cooper BT Heavy"/>
                <a:cs typeface="Cooper BT Heavy"/>
                <a:sym typeface="Cooper BT Heavy"/>
              </a:rPr>
              <a:t>Labeling Text Data</a:t>
            </a:r>
          </a:p>
        </p:txBody>
      </p:sp>
      <p:sp>
        <p:nvSpPr>
          <p:cNvPr name="Freeform 8" id="8"/>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1685901" y="971550"/>
            <a:ext cx="5028679" cy="2832733"/>
          </a:xfrm>
          <a:prstGeom prst="rect">
            <a:avLst/>
          </a:prstGeom>
        </p:spPr>
        <p:txBody>
          <a:bodyPr anchor="t" rtlCol="false" tIns="0" lIns="0" bIns="0" rIns="0">
            <a:spAutoFit/>
          </a:bodyPr>
          <a:lstStyle/>
          <a:p>
            <a:pPr algn="l">
              <a:lnSpc>
                <a:spcPts val="3781"/>
              </a:lnSpc>
            </a:pPr>
            <a:r>
              <a:rPr lang="en-US" sz="2701" b="true">
                <a:solidFill>
                  <a:srgbClr val="364968"/>
                </a:solidFill>
                <a:latin typeface="Open Sans 2 Bold"/>
                <a:ea typeface="Open Sans 2 Bold"/>
                <a:cs typeface="Open Sans 2 Bold"/>
                <a:sym typeface="Open Sans 2 Bold"/>
              </a:rPr>
              <a:t>Step 2 – Create a data labeling project</a:t>
            </a:r>
          </a:p>
          <a:p>
            <a:pPr algn="l">
              <a:lnSpc>
                <a:spcPts val="3781"/>
              </a:lnSpc>
            </a:pPr>
            <a:r>
              <a:rPr lang="en-US" sz="2701">
                <a:solidFill>
                  <a:srgbClr val="364968"/>
                </a:solidFill>
                <a:latin typeface="Open Sans 2"/>
                <a:ea typeface="Open Sans 2"/>
                <a:cs typeface="Open Sans 2"/>
                <a:sym typeface="Open Sans 2"/>
              </a:rPr>
              <a:t>Nhập tên cho dự án gắn nhãn dữ liệu của bạn và chọn Hình ảnh cho Media type.</a:t>
            </a:r>
          </a:p>
          <a:p>
            <a:pPr algn="l">
              <a:lnSpc>
                <a:spcPts val="3781"/>
              </a:lnSpc>
            </a:pP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10263252" cy="6093806"/>
          </a:xfrm>
          <a:custGeom>
            <a:avLst/>
            <a:gdLst/>
            <a:ahLst/>
            <a:cxnLst/>
            <a:rect r="r" b="b" t="t" l="l"/>
            <a:pathLst>
              <a:path h="6093806" w="10263252">
                <a:moveTo>
                  <a:pt x="0" y="0"/>
                </a:moveTo>
                <a:lnTo>
                  <a:pt x="10263252" y="0"/>
                </a:lnTo>
                <a:lnTo>
                  <a:pt x="10263252" y="6093806"/>
                </a:lnTo>
                <a:lnTo>
                  <a:pt x="0" y="6093806"/>
                </a:lnTo>
                <a:lnTo>
                  <a:pt x="0" y="0"/>
                </a:lnTo>
                <a:close/>
              </a:path>
            </a:pathLst>
          </a:custGeom>
          <a:blipFill>
            <a:blip r:embed="rId6"/>
            <a:stretch>
              <a:fillRect l="0" t="0" r="0" b="0"/>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3997185"/>
            <a:ext cx="16230600" cy="4657003"/>
          </a:xfrm>
          <a:prstGeom prst="rect">
            <a:avLst/>
          </a:prstGeom>
        </p:spPr>
        <p:txBody>
          <a:bodyPr anchor="t" rtlCol="false" tIns="0" lIns="0" bIns="0" rIns="0">
            <a:spAutoFit/>
          </a:bodyPr>
          <a:lstStyle/>
          <a:p>
            <a:pPr algn="l">
              <a:lnSpc>
                <a:spcPts val="3704"/>
              </a:lnSpc>
            </a:pPr>
            <a:r>
              <a:rPr lang="en-US" sz="2645" b="true">
                <a:solidFill>
                  <a:srgbClr val="364968"/>
                </a:solidFill>
                <a:latin typeface="Open Sans 2 Bold"/>
                <a:ea typeface="Open Sans 2 Bold"/>
                <a:cs typeface="Open Sans 2 Bold"/>
                <a:sym typeface="Open Sans 2 Bold"/>
              </a:rPr>
              <a:t>Tùy thuộc vào tình huống của bạn, hãy chọn loại tác vụ gắn nhãn phù hợp với nhu cầu của bạn:</a:t>
            </a:r>
          </a:p>
          <a:p>
            <a:pPr algn="l" marL="571263" indent="-285632" lvl="1">
              <a:lnSpc>
                <a:spcPts val="3704"/>
              </a:lnSpc>
              <a:buAutoNum type="arabicPeriod" startAt="1"/>
            </a:pPr>
            <a:r>
              <a:rPr lang="en-US" sz="2645">
                <a:solidFill>
                  <a:srgbClr val="364968"/>
                </a:solidFill>
                <a:latin typeface="Open Sans 2"/>
                <a:ea typeface="Open Sans 2"/>
                <a:cs typeface="Open Sans 2"/>
                <a:sym typeface="Open Sans 2"/>
              </a:rPr>
              <a:t>Nếu bạn muốn gắn nhãn cho một hình ảnh, mỗi ảnh có 1 nhãn duy nhất., hãy chọn phân loại hình ảnh (Đa lớp).</a:t>
            </a:r>
          </a:p>
          <a:p>
            <a:pPr algn="l" marL="571263" indent="-285632" lvl="1">
              <a:lnSpc>
                <a:spcPts val="3704"/>
              </a:lnSpc>
              <a:buAutoNum type="arabicPeriod" startAt="1"/>
            </a:pPr>
            <a:r>
              <a:rPr lang="en-US" sz="2645">
                <a:solidFill>
                  <a:srgbClr val="364968"/>
                </a:solidFill>
                <a:latin typeface="Open Sans 2"/>
                <a:ea typeface="Open Sans 2"/>
                <a:cs typeface="Open Sans 2"/>
                <a:sym typeface="Open Sans 2"/>
              </a:rPr>
              <a:t>Nếu bạn muốn gắn nhãn cho một hình ảnh, mỗi ảnh có nhiều nhãn, hãy chọn Phân loại hình ảnh Đa nhãn. Ví dụ: ảnh một con chó có thể có cả nhãn chó và nhãn ban ngày.</a:t>
            </a:r>
          </a:p>
          <a:p>
            <a:pPr algn="l" marL="571263" indent="-285632" lvl="1">
              <a:lnSpc>
                <a:spcPts val="3704"/>
              </a:lnSpc>
              <a:buAutoNum type="arabicPeriod" startAt="1"/>
            </a:pPr>
            <a:r>
              <a:rPr lang="en-US" sz="2645">
                <a:solidFill>
                  <a:srgbClr val="364968"/>
                </a:solidFill>
                <a:latin typeface="Open Sans 2"/>
                <a:ea typeface="Open Sans 2"/>
                <a:cs typeface="Open Sans 2"/>
                <a:sym typeface="Open Sans 2"/>
              </a:rPr>
              <a:t>Nếu bạn muốn gắn nhãn cho từng đối tượng trong ảnh bằng một danh mục và một hộp giới hạn, hãy chọn Nhận dạng đối tượng (Hộp giới hạn).</a:t>
            </a:r>
          </a:p>
          <a:p>
            <a:pPr algn="l" marL="571263" indent="-285632" lvl="1">
              <a:lnSpc>
                <a:spcPts val="3704"/>
              </a:lnSpc>
              <a:buAutoNum type="arabicPeriod" startAt="1"/>
            </a:pPr>
            <a:r>
              <a:rPr lang="en-US" sz="2645">
                <a:solidFill>
                  <a:srgbClr val="364968"/>
                </a:solidFill>
                <a:latin typeface="Open Sans 2"/>
                <a:ea typeface="Open Sans 2"/>
                <a:cs typeface="Open Sans 2"/>
                <a:sym typeface="Open Sans 2"/>
              </a:rPr>
              <a:t>Nếu bạn muốn gắn nhãn cho từng đối tượng trong ảnh bằng một danh mục và một đường viền đa giác, hãy chọn Đa giác (Phân đoạn thể hiện).</a:t>
            </a:r>
          </a:p>
          <a:p>
            <a:pPr algn="l" marL="571263" indent="-285632" lvl="1">
              <a:lnSpc>
                <a:spcPts val="3704"/>
              </a:lnSpc>
              <a:buAutoNum type="arabicPeriod" startAt="1"/>
            </a:pPr>
            <a:r>
              <a:rPr lang="en-US" sz="2645">
                <a:solidFill>
                  <a:srgbClr val="364968"/>
                </a:solidFill>
                <a:latin typeface="Open Sans 2"/>
                <a:ea typeface="Open Sans 2"/>
                <a:cs typeface="Open Sans 2"/>
                <a:sym typeface="Open Sans 2"/>
              </a:rPr>
              <a:t>Nếu bạn muốn gắn nhãn cho từng pixel trong ảnh, hãy chọn Phân đoạn ngữ nghĩa (Xem trước).</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172559"/>
            <a:ext cx="9432831" cy="2631724"/>
          </a:xfrm>
          <a:custGeom>
            <a:avLst/>
            <a:gdLst/>
            <a:ahLst/>
            <a:cxnLst/>
            <a:rect r="r" b="b" t="t" l="l"/>
            <a:pathLst>
              <a:path h="2631724" w="9432831">
                <a:moveTo>
                  <a:pt x="0" y="0"/>
                </a:moveTo>
                <a:lnTo>
                  <a:pt x="9432831" y="0"/>
                </a:lnTo>
                <a:lnTo>
                  <a:pt x="9432831" y="2631724"/>
                </a:lnTo>
                <a:lnTo>
                  <a:pt x="0" y="2631724"/>
                </a:lnTo>
                <a:lnTo>
                  <a:pt x="0" y="0"/>
                </a:lnTo>
                <a:close/>
              </a:path>
            </a:pathLst>
          </a:custGeom>
          <a:blipFill>
            <a:blip r:embed="rId6"/>
            <a:stretch>
              <a:fillRect l="-64426" t="-179295" r="-35333" b="-145828"/>
            </a:stretch>
          </a:blipFill>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487289" y="2976082"/>
            <a:ext cx="15313421" cy="4249110"/>
          </a:xfrm>
          <a:prstGeom prst="rect">
            <a:avLst/>
          </a:prstGeom>
        </p:spPr>
        <p:txBody>
          <a:bodyPr anchor="t" rtlCol="false" tIns="0" lIns="0" bIns="0" rIns="0">
            <a:spAutoFit/>
          </a:bodyPr>
          <a:lstStyle/>
          <a:p>
            <a:pPr algn="l">
              <a:lnSpc>
                <a:spcPts val="6772"/>
              </a:lnSpc>
            </a:pPr>
            <a:r>
              <a:rPr lang="en-US" sz="4837">
                <a:solidFill>
                  <a:srgbClr val="364968"/>
                </a:solidFill>
                <a:latin typeface="Open Sans 2"/>
                <a:ea typeface="Open Sans 2"/>
                <a:cs typeface="Open Sans 2"/>
                <a:sym typeface="Open Sans 2"/>
              </a:rPr>
              <a:t>Sau khi nhập thông tin chi tiết dự án, bước ti</a:t>
            </a:r>
            <a:r>
              <a:rPr lang="en-US" sz="4837">
                <a:solidFill>
                  <a:srgbClr val="364968"/>
                </a:solidFill>
                <a:latin typeface="Open Sans 2"/>
                <a:ea typeface="Open Sans 2"/>
                <a:cs typeface="Open Sans 2"/>
                <a:sym typeface="Open Sans 2"/>
              </a:rPr>
              <a:t>ếp theo là Add workforce, chúng ta có thể bỏ qua bước này trong ví dụ này. Bước này chỉ cần thiết nếu bạn muốn thêm bất kỳ nhà cung cấp hoặc công ty dán nhãn nào từ Azure Marketplace vào dự án dán nhãn này.</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1688228" y="990600"/>
            <a:ext cx="5552022" cy="7350182"/>
          </a:xfrm>
          <a:prstGeom prst="rect">
            <a:avLst/>
          </a:prstGeom>
        </p:spPr>
        <p:txBody>
          <a:bodyPr anchor="t" rtlCol="false" tIns="0" lIns="0" bIns="0" rIns="0">
            <a:spAutoFit/>
          </a:bodyPr>
          <a:lstStyle/>
          <a:p>
            <a:pPr algn="l">
              <a:lnSpc>
                <a:spcPts val="3284"/>
              </a:lnSpc>
            </a:pPr>
            <a:r>
              <a:rPr lang="en-US" sz="2345" b="true">
                <a:solidFill>
                  <a:srgbClr val="364968"/>
                </a:solidFill>
                <a:latin typeface="Open Sans 2 Bold"/>
                <a:ea typeface="Open Sans 2 Bold"/>
                <a:cs typeface="Open Sans 2 Bold"/>
                <a:sym typeface="Open Sans 2 Bold"/>
              </a:rPr>
              <a:t>Step 3 – Upload your data</a:t>
            </a:r>
          </a:p>
          <a:p>
            <a:pPr algn="l">
              <a:lnSpc>
                <a:spcPts val="3284"/>
              </a:lnSpc>
            </a:pPr>
            <a:r>
              <a:rPr lang="en-US" sz="2345">
                <a:solidFill>
                  <a:srgbClr val="364968"/>
                </a:solidFill>
                <a:latin typeface="Open Sans 2"/>
                <a:ea typeface="Open Sans 2"/>
                <a:cs typeface="Open Sans 2"/>
                <a:sym typeface="Open Sans 2"/>
              </a:rPr>
              <a:t>Có hai tùy chọn để tạo data asset. Bạn có thể tạo tài sản dữ liệu bằng cách tải tệp lên từ bộ nhớ Azure Blob, hoặc trực tiếp tạo data asset bằng cách tải tệp cục bộ lên.</a:t>
            </a:r>
          </a:p>
          <a:p>
            <a:pPr algn="l">
              <a:lnSpc>
                <a:spcPts val="3284"/>
              </a:lnSpc>
            </a:pPr>
            <a:r>
              <a:rPr lang="en-US" sz="2345">
                <a:solidFill>
                  <a:srgbClr val="364968"/>
                </a:solidFill>
                <a:latin typeface="Open Sans 2"/>
                <a:ea typeface="Open Sans 2"/>
                <a:cs typeface="Open Sans 2"/>
                <a:sym typeface="Open Sans 2"/>
              </a:rPr>
              <a:t>Bạn có thể tìm thấy các bước chi tiết để tạo data asset từ bộ nhớ Azure Blob hoặc bằng cách tải tệp cục bộ lên tại </a:t>
            </a:r>
            <a:r>
              <a:rPr lang="en-US" sz="2345" u="sng" b="true">
                <a:solidFill>
                  <a:srgbClr val="364968"/>
                </a:solidFill>
                <a:latin typeface="Open Sans 2 Bold"/>
                <a:ea typeface="Open Sans 2 Bold"/>
                <a:cs typeface="Open Sans 2 Bold"/>
                <a:sym typeface="Open Sans 2 Bold"/>
              </a:rPr>
              <a:t>https://learn.microsoft.com/en-us/azure/machine-learning/how-to-create-image-labeling-projects?view=azureml-api-2#specify-the-data-to-label</a:t>
            </a:r>
            <a:r>
              <a:rPr lang="en-US" sz="2345">
                <a:solidFill>
                  <a:srgbClr val="364968"/>
                </a:solidFill>
                <a:latin typeface="Open Sans 2"/>
                <a:ea typeface="Open Sans 2"/>
                <a:cs typeface="Open Sans 2"/>
                <a:sym typeface="Open Sans 2"/>
              </a:rPr>
              <a:t>.</a:t>
            </a:r>
          </a:p>
          <a:p>
            <a:pPr algn="l">
              <a:lnSpc>
                <a:spcPts val="3284"/>
              </a:lnSpc>
            </a:pPr>
            <a:r>
              <a:rPr lang="en-US" sz="2345">
                <a:solidFill>
                  <a:srgbClr val="364968"/>
                </a:solidFill>
                <a:latin typeface="Open Sans 2"/>
                <a:ea typeface="Open Sans 2"/>
                <a:cs typeface="Open Sans 2"/>
                <a:sym typeface="Open Sans 2"/>
              </a:rPr>
              <a:t>Để tải dữ liệu lên, trước tiên, hãy tạo một tài sản dữ liệu với tên bike_riding_man, như trong ảnh chụp màn hình sau.</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10386632" cy="7010976"/>
          </a:xfrm>
          <a:custGeom>
            <a:avLst/>
            <a:gdLst/>
            <a:ahLst/>
            <a:cxnLst/>
            <a:rect r="r" b="b" t="t" l="l"/>
            <a:pathLst>
              <a:path h="7010976" w="10386632">
                <a:moveTo>
                  <a:pt x="0" y="0"/>
                </a:moveTo>
                <a:lnTo>
                  <a:pt x="10386632" y="0"/>
                </a:lnTo>
                <a:lnTo>
                  <a:pt x="10386632" y="7010976"/>
                </a:lnTo>
                <a:lnTo>
                  <a:pt x="0" y="7010976"/>
                </a:lnTo>
                <a:lnTo>
                  <a:pt x="0" y="0"/>
                </a:lnTo>
                <a:close/>
              </a:path>
            </a:pathLst>
          </a:custGeom>
          <a:blipFill>
            <a:blip r:embed="rId6"/>
            <a:stretch>
              <a:fillRect l="0" t="0" r="0" b="0"/>
            </a:stretch>
          </a:blipFill>
        </p:spPr>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2820995" y="990600"/>
            <a:ext cx="4438305" cy="8084502"/>
          </a:xfrm>
          <a:prstGeom prst="rect">
            <a:avLst/>
          </a:prstGeom>
        </p:spPr>
        <p:txBody>
          <a:bodyPr anchor="t" rtlCol="false" tIns="0" lIns="0" bIns="0" rIns="0">
            <a:spAutoFit/>
          </a:bodyPr>
          <a:lstStyle/>
          <a:p>
            <a:pPr algn="l">
              <a:lnSpc>
                <a:spcPts val="3422"/>
              </a:lnSpc>
            </a:pPr>
            <a:r>
              <a:rPr lang="en-US" sz="2444" b="true">
                <a:solidFill>
                  <a:srgbClr val="364968"/>
                </a:solidFill>
                <a:latin typeface="Open Sans 2 Bold"/>
                <a:ea typeface="Open Sans 2 Bold"/>
                <a:cs typeface="Open Sans 2 Bold"/>
                <a:sym typeface="Open Sans 2 Bold"/>
              </a:rPr>
              <a:t>T</a:t>
            </a:r>
            <a:r>
              <a:rPr lang="en-US" sz="2444" b="true">
                <a:solidFill>
                  <a:srgbClr val="364968"/>
                </a:solidFill>
                <a:latin typeface="Open Sans 2 Bold"/>
                <a:ea typeface="Open Sans 2 Bold"/>
                <a:cs typeface="Open Sans 2 Bold"/>
                <a:sym typeface="Open Sans 2 Bold"/>
              </a:rPr>
              <a:t>iếp theo, chọn ng</a:t>
            </a:r>
            <a:r>
              <a:rPr lang="en-US" sz="2444" u="none" b="true">
                <a:solidFill>
                  <a:srgbClr val="364968"/>
                </a:solidFill>
                <a:latin typeface="Open Sans 2 Bold"/>
                <a:ea typeface="Open Sans 2 Bold"/>
                <a:cs typeface="Open Sans 2 Bold"/>
                <a:sym typeface="Open Sans 2 Bold"/>
              </a:rPr>
              <a:t>u</a:t>
            </a:r>
            <a:r>
              <a:rPr lang="en-US" sz="2444" b="true">
                <a:solidFill>
                  <a:srgbClr val="364968"/>
                </a:solidFill>
                <a:latin typeface="Open Sans 2 Bold"/>
                <a:ea typeface="Open Sans 2 Bold"/>
                <a:cs typeface="Open Sans 2 Bold"/>
                <a:sym typeface="Open Sans 2 Bold"/>
              </a:rPr>
              <a:t>ồ</a:t>
            </a:r>
            <a:r>
              <a:rPr lang="en-US" sz="2444" u="none" b="true">
                <a:solidFill>
                  <a:srgbClr val="364968"/>
                </a:solidFill>
                <a:latin typeface="Open Sans 2 Bold"/>
                <a:ea typeface="Open Sans 2 Bold"/>
                <a:cs typeface="Open Sans 2 Bold"/>
                <a:sym typeface="Open Sans 2 Bold"/>
              </a:rPr>
              <a:t>n</a:t>
            </a:r>
            <a:r>
              <a:rPr lang="en-US" sz="2444" b="true">
                <a:solidFill>
                  <a:srgbClr val="364968"/>
                </a:solidFill>
                <a:latin typeface="Open Sans 2 Bold"/>
                <a:ea typeface="Open Sans 2 Bold"/>
                <a:cs typeface="Open Sans 2 Bold"/>
                <a:sym typeface="Open Sans 2 Bold"/>
              </a:rPr>
              <a:t> dữ liệu và tạo data asset bằng một trong hai tùy chọn sau.</a:t>
            </a:r>
          </a:p>
          <a:p>
            <a:pPr algn="l">
              <a:lnSpc>
                <a:spcPts val="3422"/>
              </a:lnSpc>
            </a:pPr>
            <a:r>
              <a:rPr lang="en-US" sz="2444" b="true">
                <a:solidFill>
                  <a:srgbClr val="364968"/>
                </a:solidFill>
                <a:latin typeface="Open Sans 2 Bold"/>
                <a:ea typeface="Open Sans 2 Bold"/>
                <a:cs typeface="Open Sans 2 Bold"/>
                <a:sym typeface="Open Sans 2 Bold"/>
              </a:rPr>
              <a:t>Option 1 – Create a data asset from files in Azure Blob storage</a:t>
            </a:r>
          </a:p>
          <a:p>
            <a:pPr algn="l">
              <a:lnSpc>
                <a:spcPts val="3422"/>
              </a:lnSpc>
            </a:pPr>
            <a:r>
              <a:rPr lang="en-US" sz="2444">
                <a:solidFill>
                  <a:srgbClr val="364968"/>
                </a:solidFill>
                <a:latin typeface="Open Sans 2"/>
                <a:ea typeface="Open Sans 2"/>
                <a:cs typeface="Open Sans 2"/>
                <a:sym typeface="Open Sans 2"/>
              </a:rPr>
              <a:t>Tạo data asset bằng kho dữ liệu Azure. Mặc dù việc tải lên tệp cục bộ khá phổ biến, Azure Storage Explorer cung cấp một phương pháp hiệu quả hơn để chuyển các data asset lớn. Nó được khuyến nghị làm công cụ mặc định để di chuyển tệp.</a:t>
            </a:r>
          </a:p>
          <a:p>
            <a:pPr algn="l">
              <a:lnSpc>
                <a:spcPts val="3422"/>
              </a:lnSpc>
            </a:pPr>
            <a:r>
              <a:rPr lang="en-US" sz="2444">
                <a:solidFill>
                  <a:srgbClr val="364968"/>
                </a:solidFill>
                <a:latin typeface="Open Sans 2"/>
                <a:ea typeface="Open Sans 2"/>
                <a:cs typeface="Open Sans 2"/>
                <a:sym typeface="Open Sans 2"/>
              </a:rPr>
              <a:t>Đối với nguồn dữ liệu, hãy chọn Từ bộ nhớ Azure để tải tệp lên từ bộ nhớ Azure Blob và tạo data asset.</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11409249" cy="6246564"/>
          </a:xfrm>
          <a:custGeom>
            <a:avLst/>
            <a:gdLst/>
            <a:ahLst/>
            <a:cxnLst/>
            <a:rect r="r" b="b" t="t" l="l"/>
            <a:pathLst>
              <a:path h="6246564" w="11409249">
                <a:moveTo>
                  <a:pt x="0" y="0"/>
                </a:moveTo>
                <a:lnTo>
                  <a:pt x="11409249" y="0"/>
                </a:lnTo>
                <a:lnTo>
                  <a:pt x="11409249" y="6246564"/>
                </a:lnTo>
                <a:lnTo>
                  <a:pt x="0" y="6246564"/>
                </a:lnTo>
                <a:lnTo>
                  <a:pt x="0" y="0"/>
                </a:lnTo>
                <a:close/>
              </a:path>
            </a:pathLst>
          </a:custGeom>
          <a:blipFill>
            <a:blip r:embed="rId6"/>
            <a:stretch>
              <a:fillRect l="0" t="0" r="0" b="0"/>
            </a:stretch>
          </a:blipFill>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2594833" y="981075"/>
            <a:ext cx="4664467" cy="3135631"/>
          </a:xfrm>
          <a:prstGeom prst="rect">
            <a:avLst/>
          </a:prstGeom>
        </p:spPr>
        <p:txBody>
          <a:bodyPr anchor="t" rtlCol="false" tIns="0" lIns="0" bIns="0" rIns="0">
            <a:spAutoFit/>
          </a:bodyPr>
          <a:lstStyle/>
          <a:p>
            <a:pPr algn="l">
              <a:lnSpc>
                <a:spcPts val="3596"/>
              </a:lnSpc>
            </a:pPr>
            <a:r>
              <a:rPr lang="en-US" sz="2569" b="true">
                <a:solidFill>
                  <a:srgbClr val="364968"/>
                </a:solidFill>
                <a:latin typeface="Open Sans 2 Bold"/>
                <a:ea typeface="Open Sans 2 Bold"/>
                <a:cs typeface="Open Sans 2 Bold"/>
                <a:sym typeface="Open Sans 2 Bold"/>
              </a:rPr>
              <a:t>Option 2 – Create a data asset from files on your local system</a:t>
            </a:r>
          </a:p>
          <a:p>
            <a:pPr algn="l">
              <a:lnSpc>
                <a:spcPts val="3596"/>
              </a:lnSpc>
            </a:pPr>
            <a:r>
              <a:rPr lang="en-US" sz="2569">
                <a:solidFill>
                  <a:srgbClr val="364968"/>
                </a:solidFill>
                <a:latin typeface="Open Sans 2"/>
                <a:ea typeface="Open Sans 2"/>
                <a:cs typeface="Open Sans 2"/>
                <a:sym typeface="Open Sans 2"/>
              </a:rPr>
              <a:t>Bạn có thể tải tệp lên từ hệ thống cục bộ và tạo tài sản dữ liệu, như minh họa trong ảnh chụp màn hình sau:</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11393794" cy="6665370"/>
          </a:xfrm>
          <a:custGeom>
            <a:avLst/>
            <a:gdLst/>
            <a:ahLst/>
            <a:cxnLst/>
            <a:rect r="r" b="b" t="t" l="l"/>
            <a:pathLst>
              <a:path h="6665370" w="11393794">
                <a:moveTo>
                  <a:pt x="0" y="0"/>
                </a:moveTo>
                <a:lnTo>
                  <a:pt x="11393794" y="0"/>
                </a:lnTo>
                <a:lnTo>
                  <a:pt x="11393794" y="6665370"/>
                </a:lnTo>
                <a:lnTo>
                  <a:pt x="0" y="6665370"/>
                </a:lnTo>
                <a:lnTo>
                  <a:pt x="0" y="0"/>
                </a:lnTo>
                <a:close/>
              </a:path>
            </a:pathLst>
          </a:custGeom>
          <a:blipFill>
            <a:blip r:embed="rId6"/>
            <a:stretch>
              <a:fillRect l="0" t="0" r="0" b="0"/>
            </a:stretch>
          </a:blipFill>
        </p:spPr>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2176803" y="981075"/>
            <a:ext cx="5082497" cy="8041196"/>
          </a:xfrm>
          <a:prstGeom prst="rect">
            <a:avLst/>
          </a:prstGeom>
        </p:spPr>
        <p:txBody>
          <a:bodyPr anchor="t" rtlCol="false" tIns="0" lIns="0" bIns="0" rIns="0">
            <a:spAutoFit/>
          </a:bodyPr>
          <a:lstStyle/>
          <a:p>
            <a:pPr algn="l">
              <a:lnSpc>
                <a:spcPts val="3596"/>
              </a:lnSpc>
            </a:pPr>
            <a:r>
              <a:rPr lang="en-US" sz="2569" b="true">
                <a:solidFill>
                  <a:srgbClr val="364968"/>
                </a:solidFill>
                <a:latin typeface="Open Sans 2 Bold"/>
                <a:ea typeface="Open Sans 2 Bold"/>
                <a:cs typeface="Open Sans 2 Bold"/>
                <a:sym typeface="Open Sans 2 Bold"/>
              </a:rPr>
              <a:t>Step 4 – Label image data</a:t>
            </a:r>
          </a:p>
          <a:p>
            <a:pPr algn="l">
              <a:lnSpc>
                <a:spcPts val="3596"/>
              </a:lnSpc>
            </a:pPr>
            <a:r>
              <a:rPr lang="en-US" sz="2569">
                <a:solidFill>
                  <a:srgbClr val="364968"/>
                </a:solidFill>
                <a:latin typeface="Open Sans 2"/>
                <a:ea typeface="Open Sans 2"/>
                <a:cs typeface="Open Sans 2"/>
                <a:sym typeface="Open Sans 2"/>
              </a:rPr>
              <a:t>Bây giờ, hãy chọn bike_riding_man data asset mà chúng ta đã tạo ở bước trước:</a:t>
            </a:r>
          </a:p>
          <a:p>
            <a:pPr algn="l">
              <a:lnSpc>
                <a:spcPts val="3596"/>
              </a:lnSpc>
            </a:pPr>
            <a:r>
              <a:rPr lang="en-US" sz="2569">
                <a:solidFill>
                  <a:srgbClr val="364968"/>
                </a:solidFill>
                <a:latin typeface="Open Sans 2"/>
                <a:ea typeface="Open Sans 2"/>
                <a:cs typeface="Open Sans 2"/>
                <a:sym typeface="Open Sans 2"/>
              </a:rPr>
              <a:t>Sau khi chọn data asset, hãy nhấp vào Tiếp theo. The Incremental refresh step là tùy chọn. </a:t>
            </a:r>
            <a:r>
              <a:rPr lang="en-US" sz="2569" b="true">
                <a:solidFill>
                  <a:srgbClr val="364968"/>
                </a:solidFill>
                <a:latin typeface="Open Sans 2 Bold"/>
                <a:ea typeface="Open Sans 2 Bold"/>
                <a:cs typeface="Open Sans 2 Bold"/>
                <a:sym typeface="Open Sans 2 Bold"/>
              </a:rPr>
              <a:t>Bước này là bắt buộc nếu chúng ta muốn tự động làm mới dữ liệu mới trong dự án dán nhãn. </a:t>
            </a:r>
          </a:p>
          <a:p>
            <a:pPr algn="l">
              <a:lnSpc>
                <a:spcPts val="3596"/>
              </a:lnSpc>
            </a:pPr>
            <a:r>
              <a:rPr lang="en-US" sz="2569">
                <a:solidFill>
                  <a:srgbClr val="364968"/>
                </a:solidFill>
                <a:latin typeface="Open Sans 2"/>
                <a:ea typeface="Open Sans 2"/>
                <a:cs typeface="Open Sans 2"/>
                <a:sym typeface="Open Sans 2"/>
              </a:rPr>
              <a:t>Trong ví dụ này, hãy bỏ qua bước tùy chọn này và nhấp vào Tiếp theo một lần nữa.</a:t>
            </a:r>
          </a:p>
          <a:p>
            <a:pPr algn="l">
              <a:lnSpc>
                <a:spcPts val="3596"/>
              </a:lnSpc>
            </a:pPr>
            <a:r>
              <a:rPr lang="en-US" sz="2569">
                <a:solidFill>
                  <a:srgbClr val="364968"/>
                </a:solidFill>
                <a:latin typeface="Open Sans 2"/>
                <a:ea typeface="Open Sans 2"/>
                <a:cs typeface="Open Sans 2"/>
                <a:sym typeface="Open Sans 2"/>
              </a:rPr>
              <a:t>Bạn sẽ đến màn hình Danh mục nhãn sau. Hãy thêm các danh mục nhãn là Xe đạp và Người cho ví dụ này.</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10951565" cy="6543560"/>
          </a:xfrm>
          <a:custGeom>
            <a:avLst/>
            <a:gdLst/>
            <a:ahLst/>
            <a:cxnLst/>
            <a:rect r="r" b="b" t="t" l="l"/>
            <a:pathLst>
              <a:path h="6543560" w="10951565">
                <a:moveTo>
                  <a:pt x="0" y="0"/>
                </a:moveTo>
                <a:lnTo>
                  <a:pt x="10951565" y="0"/>
                </a:lnTo>
                <a:lnTo>
                  <a:pt x="10951565" y="6543560"/>
                </a:lnTo>
                <a:lnTo>
                  <a:pt x="0" y="6543560"/>
                </a:lnTo>
                <a:lnTo>
                  <a:pt x="0" y="0"/>
                </a:lnTo>
                <a:close/>
              </a:path>
            </a:pathLst>
          </a:custGeom>
          <a:blipFill>
            <a:blip r:embed="rId6"/>
            <a:stretch>
              <a:fillRect l="0" t="0" r="0" b="0"/>
            </a:stretch>
          </a:blipFill>
        </p:spPr>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1963229" y="1080434"/>
            <a:ext cx="5082497" cy="2220931"/>
          </a:xfrm>
          <a:prstGeom prst="rect">
            <a:avLst/>
          </a:prstGeom>
        </p:spPr>
        <p:txBody>
          <a:bodyPr anchor="t" rtlCol="false" tIns="0" lIns="0" bIns="0" rIns="0">
            <a:spAutoFit/>
          </a:bodyPr>
          <a:lstStyle/>
          <a:p>
            <a:pPr algn="l">
              <a:lnSpc>
                <a:spcPts val="3596"/>
              </a:lnSpc>
            </a:pPr>
            <a:r>
              <a:rPr lang="en-US" sz="2569">
                <a:solidFill>
                  <a:srgbClr val="364968"/>
                </a:solidFill>
                <a:latin typeface="Open Sans 2"/>
                <a:ea typeface="Open Sans 2"/>
                <a:cs typeface="Open Sans 2"/>
                <a:sym typeface="Open Sans 2"/>
              </a:rPr>
              <a:t>Sau khi thêm danh mục, hãy nhấp vào Tiếp theo. Bạn sẽ đến trang Hướng dẫn dán nhãn. Hãy bỏ qua bước tùy chọn này và nhấp vào Tiếp theo một lần nữa. </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10680938" cy="6849151"/>
          </a:xfrm>
          <a:custGeom>
            <a:avLst/>
            <a:gdLst/>
            <a:ahLst/>
            <a:cxnLst/>
            <a:rect r="r" b="b" t="t" l="l"/>
            <a:pathLst>
              <a:path h="6849151" w="10680938">
                <a:moveTo>
                  <a:pt x="0" y="0"/>
                </a:moveTo>
                <a:lnTo>
                  <a:pt x="10680938" y="0"/>
                </a:lnTo>
                <a:lnTo>
                  <a:pt x="10680938" y="6849151"/>
                </a:lnTo>
                <a:lnTo>
                  <a:pt x="0" y="6849151"/>
                </a:lnTo>
                <a:lnTo>
                  <a:pt x="0" y="0"/>
                </a:lnTo>
                <a:close/>
              </a:path>
            </a:pathLst>
          </a:custGeom>
          <a:blipFill>
            <a:blip r:embed="rId6"/>
            <a:stretch>
              <a:fillRect l="0" t="0" r="0" b="0"/>
            </a:stretch>
          </a:blipFill>
        </p:spPr>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1244668" y="1124934"/>
            <a:ext cx="6014632" cy="8103469"/>
          </a:xfrm>
          <a:prstGeom prst="rect">
            <a:avLst/>
          </a:prstGeom>
        </p:spPr>
        <p:txBody>
          <a:bodyPr anchor="t" rtlCol="false" tIns="0" lIns="0" bIns="0" rIns="0">
            <a:spAutoFit/>
          </a:bodyPr>
          <a:lstStyle/>
          <a:p>
            <a:pPr algn="l">
              <a:lnSpc>
                <a:spcPts val="2800"/>
              </a:lnSpc>
            </a:pPr>
            <a:r>
              <a:rPr lang="en-US" sz="2000">
                <a:solidFill>
                  <a:srgbClr val="364968"/>
                </a:solidFill>
                <a:latin typeface="Open Sans 2"/>
                <a:ea typeface="Open Sans 2"/>
                <a:cs typeface="Open Sans 2"/>
                <a:sym typeface="Open Sans 2"/>
              </a:rPr>
              <a:t>Bây giờ bạn sẽ đến trang Kiểm soát chất lượng (xem trước). Trang này hiện đang ở chế độ xem trước. Nó được sử dụng để gửi nhãn cho nhiều người dán nhãn để có được nhãn chính xác hơn. Bỏ qua bước này bằng cách nhấp vào Tiếp theo. Bây giờ bạn sẽ đến trang dán nhãn hỗ trợ ML.</a:t>
            </a:r>
          </a:p>
          <a:p>
            <a:pPr algn="l">
              <a:lnSpc>
                <a:spcPts val="2800"/>
              </a:lnSpc>
            </a:pPr>
            <a:r>
              <a:rPr lang="en-US" sz="2000">
                <a:solidFill>
                  <a:srgbClr val="364968"/>
                </a:solidFill>
                <a:latin typeface="Open Sans 2"/>
                <a:ea typeface="Open Sans 2"/>
                <a:cs typeface="Open Sans 2"/>
                <a:sym typeface="Open Sans 2"/>
              </a:rPr>
              <a:t>Bước này là tùy chọn. Nếu bạn muốn huấn luyện mô hình để dán nhãn trước cho dữ liệu, bạn có thể sử dụng bước này, nhưng lưu ý rằng nó sẽ phát sinh thêm chi phí tính toán.</a:t>
            </a:r>
          </a:p>
          <a:p>
            <a:pPr algn="l">
              <a:lnSpc>
                <a:spcPts val="2800"/>
              </a:lnSpc>
            </a:pPr>
            <a:r>
              <a:rPr lang="en-US" sz="2000">
                <a:solidFill>
                  <a:srgbClr val="364968"/>
                </a:solidFill>
                <a:latin typeface="Open Sans 2"/>
                <a:ea typeface="Open Sans 2"/>
                <a:cs typeface="Open Sans 2"/>
                <a:sym typeface="Open Sans 2"/>
              </a:rPr>
              <a:t>Nếu tính năng dán nhãn hỗ trợ ML được bật, sau khi dán nhãn thủ công số lượng mục đã cấu hình, mô hình ML sẽ tự động dán nhãn các mục còn lại và đưa ra đề xuất để người dùng xem xét.</a:t>
            </a:r>
          </a:p>
          <a:p>
            <a:pPr algn="l">
              <a:lnSpc>
                <a:spcPts val="2800"/>
              </a:lnSpc>
            </a:pPr>
            <a:r>
              <a:rPr lang="en-US" sz="2000">
                <a:solidFill>
                  <a:srgbClr val="364968"/>
                </a:solidFill>
                <a:latin typeface="Open Sans 2"/>
                <a:ea typeface="Open Sans 2"/>
                <a:cs typeface="Open Sans 2"/>
                <a:sym typeface="Open Sans 2"/>
              </a:rPr>
              <a:t>Ngưỡng số lượng mục được dán nhãn thủ công để bắt đầu dán nhãn hỗ trợ ML không cố định và có thể thay đổi đáng kể giữa các dự án dán nhãn. Trong một số trường hợp, các tác vụ dán nhãn trước hoặc nhóm có thể xuất hiện sau khi dán nhãn thủ công khoảng 300 mục. Ngưỡng này phụ thuộc vào mức độ tương đồng giữa tập dữ liệu của bạn với tập dữ liệu mà mô hình ML đã được đào tạo.</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9847295" cy="6154559"/>
          </a:xfrm>
          <a:custGeom>
            <a:avLst/>
            <a:gdLst/>
            <a:ahLst/>
            <a:cxnLst/>
            <a:rect r="r" b="b" t="t" l="l"/>
            <a:pathLst>
              <a:path h="6154559" w="9847295">
                <a:moveTo>
                  <a:pt x="0" y="0"/>
                </a:moveTo>
                <a:lnTo>
                  <a:pt x="9847295" y="0"/>
                </a:lnTo>
                <a:lnTo>
                  <a:pt x="9847295" y="6154559"/>
                </a:lnTo>
                <a:lnTo>
                  <a:pt x="0" y="6154559"/>
                </a:lnTo>
                <a:lnTo>
                  <a:pt x="0" y="0"/>
                </a:lnTo>
                <a:close/>
              </a:path>
            </a:pathLst>
          </a:custGeom>
          <a:blipFill>
            <a:blip r:embed="rId6"/>
            <a:stretch>
              <a:fillRect l="0" t="0" r="0" b="0"/>
            </a:stretch>
          </a:blipFill>
        </p:spPr>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1244668" y="1105884"/>
            <a:ext cx="6014632" cy="5549899"/>
          </a:xfrm>
          <a:prstGeom prst="rect">
            <a:avLst/>
          </a:prstGeom>
        </p:spPr>
        <p:txBody>
          <a:bodyPr anchor="t" rtlCol="false" tIns="0" lIns="0" bIns="0" rIns="0">
            <a:spAutoFit/>
          </a:bodyPr>
          <a:lstStyle/>
          <a:p>
            <a:pPr algn="l">
              <a:lnSpc>
                <a:spcPts val="4900"/>
              </a:lnSpc>
            </a:pPr>
            <a:r>
              <a:rPr lang="en-US" sz="3500">
                <a:solidFill>
                  <a:srgbClr val="364968"/>
                </a:solidFill>
                <a:latin typeface="Open Sans 2"/>
                <a:ea typeface="Open Sans 2"/>
                <a:cs typeface="Open Sans 2"/>
                <a:sym typeface="Open Sans 2"/>
              </a:rPr>
              <a:t>Cuối cùng, nhấp vào "Tạo dự án" trên trang gắn nhãn hỗ trợ ML. Dự án gắn nhãn của chúng ta, Image_data_labeling_project, đã được tạo trên trang Gắn nhãn dữ liệu.</a:t>
            </a:r>
          </a:p>
          <a:p>
            <a:pPr algn="l">
              <a:lnSpc>
                <a:spcPts val="4900"/>
              </a:lnSpc>
            </a:pPr>
          </a:p>
          <a:p>
            <a:pPr algn="l">
              <a:lnSpc>
                <a:spcPts val="4900"/>
              </a:lnSpc>
            </a:pP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9847295" cy="6154559"/>
          </a:xfrm>
          <a:custGeom>
            <a:avLst/>
            <a:gdLst/>
            <a:ahLst/>
            <a:cxnLst/>
            <a:rect r="r" b="b" t="t" l="l"/>
            <a:pathLst>
              <a:path h="6154559" w="9847295">
                <a:moveTo>
                  <a:pt x="0" y="0"/>
                </a:moveTo>
                <a:lnTo>
                  <a:pt x="9847295" y="0"/>
                </a:lnTo>
                <a:lnTo>
                  <a:pt x="9847295" y="6154559"/>
                </a:lnTo>
                <a:lnTo>
                  <a:pt x="0" y="6154559"/>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616065" y="3736974"/>
            <a:ext cx="13082634" cy="679452"/>
          </a:xfrm>
          <a:prstGeom prst="rect">
            <a:avLst/>
          </a:prstGeom>
        </p:spPr>
        <p:txBody>
          <a:bodyPr anchor="t" rtlCol="false" tIns="0" lIns="0" bIns="0" rIns="0">
            <a:spAutoFit/>
          </a:bodyPr>
          <a:lstStyle/>
          <a:p>
            <a:pPr algn="ctr">
              <a:lnSpc>
                <a:spcPts val="5599"/>
              </a:lnSpc>
            </a:pPr>
            <a:r>
              <a:rPr lang="en-US" sz="3999">
                <a:solidFill>
                  <a:srgbClr val="364968"/>
                </a:solidFill>
                <a:latin typeface="TT Hoves"/>
                <a:ea typeface="TT Hoves"/>
                <a:cs typeface="TT Hoves"/>
                <a:sym typeface="TT Hoves"/>
              </a:rPr>
              <a:t>Chương tập trung vào 3 phương pháp chính để tạo nhãn:</a:t>
            </a:r>
          </a:p>
        </p:txBody>
      </p:sp>
      <p:sp>
        <p:nvSpPr>
          <p:cNvPr name="TextBox 7" id="7"/>
          <p:cNvSpPr txBox="true"/>
          <p:nvPr/>
        </p:nvSpPr>
        <p:spPr>
          <a:xfrm rot="0">
            <a:off x="1028700" y="1238250"/>
            <a:ext cx="8655225" cy="1969540"/>
          </a:xfrm>
          <a:prstGeom prst="rect">
            <a:avLst/>
          </a:prstGeom>
        </p:spPr>
        <p:txBody>
          <a:bodyPr anchor="t" rtlCol="false" tIns="0" lIns="0" bIns="0" rIns="0">
            <a:spAutoFit/>
          </a:bodyPr>
          <a:lstStyle/>
          <a:p>
            <a:pPr algn="ctr">
              <a:lnSpc>
                <a:spcPts val="7360"/>
              </a:lnSpc>
            </a:pPr>
            <a:r>
              <a:rPr lang="en-US" sz="8000">
                <a:solidFill>
                  <a:srgbClr val="364968"/>
                </a:solidFill>
                <a:latin typeface="Cooper BT Heavy"/>
                <a:ea typeface="Cooper BT Heavy"/>
                <a:cs typeface="Cooper BT Heavy"/>
                <a:sym typeface="Cooper BT Heavy"/>
              </a:rPr>
              <a:t>Labeling Text Data</a:t>
            </a:r>
          </a:p>
        </p:txBody>
      </p:sp>
      <p:sp>
        <p:nvSpPr>
          <p:cNvPr name="Freeform 8" id="8"/>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616065" y="5525022"/>
            <a:ext cx="7706916" cy="1581150"/>
          </a:xfrm>
          <a:prstGeom prst="rect">
            <a:avLst/>
          </a:prstGeom>
        </p:spPr>
        <p:txBody>
          <a:bodyPr anchor="t" rtlCol="false" tIns="0" lIns="0" bIns="0" rIns="0">
            <a:spAutoFit/>
          </a:bodyPr>
          <a:lstStyle/>
          <a:p>
            <a:pPr algn="l">
              <a:lnSpc>
                <a:spcPts val="4200"/>
              </a:lnSpc>
              <a:spcBef>
                <a:spcPct val="0"/>
              </a:spcBef>
            </a:pPr>
            <a:r>
              <a:rPr lang="en-US" sz="3000">
                <a:solidFill>
                  <a:srgbClr val="364968"/>
                </a:solidFill>
                <a:latin typeface="Open Sans 1"/>
                <a:ea typeface="Open Sans 1"/>
                <a:cs typeface="Open Sans 1"/>
                <a:sym typeface="Open Sans 1"/>
              </a:rPr>
              <a:t>Trí tuệ Nhân tạo Tạo Sinh (GenAI) &amp; OpenAI</a:t>
            </a:r>
          </a:p>
          <a:p>
            <a:pPr algn="l">
              <a:lnSpc>
                <a:spcPts val="4200"/>
              </a:lnSpc>
              <a:spcBef>
                <a:spcPct val="0"/>
              </a:spcBef>
            </a:pPr>
            <a:r>
              <a:rPr lang="en-US" sz="3000">
                <a:solidFill>
                  <a:srgbClr val="364968"/>
                </a:solidFill>
                <a:latin typeface="Open Sans 1"/>
                <a:ea typeface="Open Sans 1"/>
                <a:cs typeface="Open Sans 1"/>
                <a:sym typeface="Open Sans 1"/>
              </a:rPr>
              <a:t>Dán nhãn dựa trên Luật (Snorkel)</a:t>
            </a:r>
          </a:p>
          <a:p>
            <a:pPr algn="l">
              <a:lnSpc>
                <a:spcPts val="4200"/>
              </a:lnSpc>
              <a:spcBef>
                <a:spcPct val="0"/>
              </a:spcBef>
            </a:pPr>
            <a:r>
              <a:rPr lang="en-US" sz="3000">
                <a:solidFill>
                  <a:srgbClr val="364968"/>
                </a:solidFill>
                <a:latin typeface="Open Sans 1"/>
                <a:ea typeface="Open Sans 1"/>
                <a:cs typeface="Open Sans 1"/>
                <a:sym typeface="Open Sans 1"/>
              </a:rPr>
              <a:t>Học không giám sát (K-means Clustering)</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1244668" y="1105884"/>
            <a:ext cx="6014632" cy="3073400"/>
          </a:xfrm>
          <a:prstGeom prst="rect">
            <a:avLst/>
          </a:prstGeom>
        </p:spPr>
        <p:txBody>
          <a:bodyPr anchor="t" rtlCol="false" tIns="0" lIns="0" bIns="0" rIns="0">
            <a:spAutoFit/>
          </a:bodyPr>
          <a:lstStyle/>
          <a:p>
            <a:pPr algn="l">
              <a:lnSpc>
                <a:spcPts val="4900"/>
              </a:lnSpc>
            </a:pPr>
            <a:r>
              <a:rPr lang="en-US" sz="3500">
                <a:solidFill>
                  <a:srgbClr val="364968"/>
                </a:solidFill>
                <a:latin typeface="Open Sans 2"/>
                <a:ea typeface="Open Sans 2"/>
                <a:cs typeface="Open Sans 2"/>
                <a:sym typeface="Open Sans 2"/>
              </a:rPr>
              <a:t>Nhấp vào dự án và màn hình tiếp theo sẽ mở ra. Nhấp vào "Nhãn dữ liệu" để bắt đầu gắn nhãn dữ liệu bạn đã tải lên</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9840855" cy="5953717"/>
          </a:xfrm>
          <a:custGeom>
            <a:avLst/>
            <a:gdLst/>
            <a:ahLst/>
            <a:cxnLst/>
            <a:rect r="r" b="b" t="t" l="l"/>
            <a:pathLst>
              <a:path h="5953717" w="9840855">
                <a:moveTo>
                  <a:pt x="0" y="0"/>
                </a:moveTo>
                <a:lnTo>
                  <a:pt x="9840855" y="0"/>
                </a:lnTo>
                <a:lnTo>
                  <a:pt x="9840855" y="5953717"/>
                </a:lnTo>
                <a:lnTo>
                  <a:pt x="0" y="5953717"/>
                </a:lnTo>
                <a:lnTo>
                  <a:pt x="0" y="0"/>
                </a:lnTo>
                <a:close/>
              </a:path>
            </a:pathLst>
          </a:custGeom>
          <a:blipFill>
            <a:blip r:embed="rId6"/>
            <a:stretch>
              <a:fillRect l="0" t="0" r="0" b="0"/>
            </a:stretch>
          </a:blipFill>
        </p:spPr>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1244668" y="1105884"/>
            <a:ext cx="6014632" cy="6169024"/>
          </a:xfrm>
          <a:prstGeom prst="rect">
            <a:avLst/>
          </a:prstGeom>
        </p:spPr>
        <p:txBody>
          <a:bodyPr anchor="t" rtlCol="false" tIns="0" lIns="0" bIns="0" rIns="0">
            <a:spAutoFit/>
          </a:bodyPr>
          <a:lstStyle/>
          <a:p>
            <a:pPr algn="l">
              <a:lnSpc>
                <a:spcPts val="4900"/>
              </a:lnSpc>
            </a:pPr>
            <a:r>
              <a:rPr lang="en-US" sz="3500">
                <a:solidFill>
                  <a:srgbClr val="364968"/>
                </a:solidFill>
                <a:latin typeface="Open Sans 2"/>
                <a:ea typeface="Open Sans 2"/>
                <a:cs typeface="Open Sans 2"/>
                <a:sym typeface="Open Sans 2"/>
              </a:rPr>
              <a:t>Nhấp vào dự án và màn hình tiếp theo sẽ mở ra. Nhấp vào "Nhãn dữ liệu" để bắt đầu gắn nhãn dữ liệu bạn đã tải lên</a:t>
            </a:r>
          </a:p>
          <a:p>
            <a:pPr algn="l">
              <a:lnSpc>
                <a:spcPts val="4900"/>
              </a:lnSpc>
            </a:pPr>
            <a:r>
              <a:rPr lang="en-US" sz="3500">
                <a:solidFill>
                  <a:srgbClr val="364968"/>
                </a:solidFill>
                <a:latin typeface="Open Sans 2"/>
                <a:ea typeface="Open Sans 2"/>
                <a:cs typeface="Open Sans 2"/>
                <a:sym typeface="Open Sans 2"/>
              </a:rPr>
              <a:t>Khi bạn nhấp vào label data, các hình ảnh bạn đã tải lên sẽ hiển thị và bây giờ bạn có thể bắt đầu gắn nhãn cho những hình ảnh đó.</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9840855" cy="5953717"/>
          </a:xfrm>
          <a:custGeom>
            <a:avLst/>
            <a:gdLst/>
            <a:ahLst/>
            <a:cxnLst/>
            <a:rect r="r" b="b" t="t" l="l"/>
            <a:pathLst>
              <a:path h="5953717" w="9840855">
                <a:moveTo>
                  <a:pt x="0" y="0"/>
                </a:moveTo>
                <a:lnTo>
                  <a:pt x="9840855" y="0"/>
                </a:lnTo>
                <a:lnTo>
                  <a:pt x="9840855" y="5953717"/>
                </a:lnTo>
                <a:lnTo>
                  <a:pt x="0" y="5953717"/>
                </a:lnTo>
                <a:lnTo>
                  <a:pt x="0" y="0"/>
                </a:lnTo>
                <a:close/>
              </a:path>
            </a:pathLst>
          </a:custGeom>
          <a:blipFill>
            <a:blip r:embed="rId6"/>
            <a:stretch>
              <a:fillRect l="0" t="0" r="0" b="0"/>
            </a:stretch>
          </a:blipFill>
        </p:spPr>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1244668" y="1105884"/>
            <a:ext cx="6014632" cy="3073400"/>
          </a:xfrm>
          <a:prstGeom prst="rect">
            <a:avLst/>
          </a:prstGeom>
        </p:spPr>
        <p:txBody>
          <a:bodyPr anchor="t" rtlCol="false" tIns="0" lIns="0" bIns="0" rIns="0">
            <a:spAutoFit/>
          </a:bodyPr>
          <a:lstStyle/>
          <a:p>
            <a:pPr algn="l">
              <a:lnSpc>
                <a:spcPts val="4900"/>
              </a:lnSpc>
            </a:pPr>
            <a:r>
              <a:rPr lang="en-US" sz="3500">
                <a:solidFill>
                  <a:srgbClr val="364968"/>
                </a:solidFill>
                <a:latin typeface="Open Sans 2"/>
                <a:ea typeface="Open Sans 2"/>
                <a:cs typeface="Open Sans 2"/>
                <a:sym typeface="Open Sans 2"/>
              </a:rPr>
              <a:t>Labeling the person</a:t>
            </a:r>
          </a:p>
          <a:p>
            <a:pPr algn="l">
              <a:lnSpc>
                <a:spcPts val="4900"/>
              </a:lnSpc>
            </a:pPr>
            <a:r>
              <a:rPr lang="en-US" sz="3500">
                <a:solidFill>
                  <a:srgbClr val="364968"/>
                </a:solidFill>
                <a:latin typeface="Open Sans 2"/>
                <a:ea typeface="Open Sans 2"/>
                <a:cs typeface="Open Sans 2"/>
                <a:sym typeface="Open Sans 2"/>
              </a:rPr>
              <a:t>Select the person tag and then create a bounding box for the person in the image</a:t>
            </a:r>
          </a:p>
          <a:p>
            <a:pPr algn="l">
              <a:lnSpc>
                <a:spcPts val="4900"/>
              </a:lnSpc>
            </a:pP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9942846" cy="5642565"/>
          </a:xfrm>
          <a:custGeom>
            <a:avLst/>
            <a:gdLst/>
            <a:ahLst/>
            <a:cxnLst/>
            <a:rect r="r" b="b" t="t" l="l"/>
            <a:pathLst>
              <a:path h="5642565" w="9942846">
                <a:moveTo>
                  <a:pt x="0" y="0"/>
                </a:moveTo>
                <a:lnTo>
                  <a:pt x="9942846" y="0"/>
                </a:lnTo>
                <a:lnTo>
                  <a:pt x="9942846" y="5642565"/>
                </a:lnTo>
                <a:lnTo>
                  <a:pt x="0" y="5642565"/>
                </a:lnTo>
                <a:lnTo>
                  <a:pt x="0" y="0"/>
                </a:lnTo>
                <a:close/>
              </a:path>
            </a:pathLst>
          </a:custGeom>
          <a:blipFill>
            <a:blip r:embed="rId6"/>
            <a:stretch>
              <a:fillRect l="0" t="0" r="0" b="0"/>
            </a:stretch>
          </a:blipFill>
        </p:spPr>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1244668" y="1105884"/>
            <a:ext cx="6014632" cy="7407274"/>
          </a:xfrm>
          <a:prstGeom prst="rect">
            <a:avLst/>
          </a:prstGeom>
        </p:spPr>
        <p:txBody>
          <a:bodyPr anchor="t" rtlCol="false" tIns="0" lIns="0" bIns="0" rIns="0">
            <a:spAutoFit/>
          </a:bodyPr>
          <a:lstStyle/>
          <a:p>
            <a:pPr algn="l">
              <a:lnSpc>
                <a:spcPts val="4900"/>
              </a:lnSpc>
            </a:pPr>
            <a:r>
              <a:rPr lang="en-US" sz="3500">
                <a:solidFill>
                  <a:srgbClr val="364968"/>
                </a:solidFill>
                <a:latin typeface="Open Sans 2"/>
                <a:ea typeface="Open Sans 2"/>
                <a:cs typeface="Open Sans 2"/>
                <a:sym typeface="Open Sans 2"/>
              </a:rPr>
              <a:t>Gắn nhãn cho xe đạp</a:t>
            </a:r>
          </a:p>
          <a:p>
            <a:pPr algn="l">
              <a:lnSpc>
                <a:spcPts val="4900"/>
              </a:lnSpc>
            </a:pPr>
            <a:r>
              <a:rPr lang="en-US" sz="3500">
                <a:solidFill>
                  <a:srgbClr val="364968"/>
                </a:solidFill>
                <a:latin typeface="Open Sans 2"/>
                <a:ea typeface="Open Sans 2"/>
                <a:cs typeface="Open Sans 2"/>
                <a:sym typeface="Open Sans 2"/>
              </a:rPr>
              <a:t>Tương tự, chọn thẻ Xe đạp, vẽ khung giới hạn xung quanh xe đạp để gắn nhãn, và nhấp vào nút Gửi. Thao tác này sẽ đưa bạn đến hình ảnh tiếp theo. Bạn có thể tiếp tục quy trình này cho tất cả hình ảnh của mình. Bạn có thể điều hướng đến hình ảnh bằng các nút Trước và Tiếp trên màn hình này.</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9978533" cy="5974647"/>
          </a:xfrm>
          <a:custGeom>
            <a:avLst/>
            <a:gdLst/>
            <a:ahLst/>
            <a:cxnLst/>
            <a:rect r="r" b="b" t="t" l="l"/>
            <a:pathLst>
              <a:path h="5974647" w="9978533">
                <a:moveTo>
                  <a:pt x="0" y="0"/>
                </a:moveTo>
                <a:lnTo>
                  <a:pt x="9978533" y="0"/>
                </a:lnTo>
                <a:lnTo>
                  <a:pt x="9978533" y="5974647"/>
                </a:lnTo>
                <a:lnTo>
                  <a:pt x="0" y="5974647"/>
                </a:lnTo>
                <a:lnTo>
                  <a:pt x="0" y="0"/>
                </a:lnTo>
                <a:close/>
              </a:path>
            </a:pathLst>
          </a:custGeom>
          <a:blipFill>
            <a:blip r:embed="rId6"/>
            <a:stretch>
              <a:fillRect l="0" t="0" r="0" b="0"/>
            </a:stretch>
          </a:blipFill>
        </p:spPr>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1244668" y="1105884"/>
            <a:ext cx="6014632" cy="8026399"/>
          </a:xfrm>
          <a:prstGeom prst="rect">
            <a:avLst/>
          </a:prstGeom>
        </p:spPr>
        <p:txBody>
          <a:bodyPr anchor="t" rtlCol="false" tIns="0" lIns="0" bIns="0" rIns="0">
            <a:spAutoFit/>
          </a:bodyPr>
          <a:lstStyle/>
          <a:p>
            <a:pPr algn="l">
              <a:lnSpc>
                <a:spcPts val="4900"/>
              </a:lnSpc>
            </a:pPr>
            <a:r>
              <a:rPr lang="en-US" sz="3500">
                <a:solidFill>
                  <a:srgbClr val="364968"/>
                </a:solidFill>
                <a:latin typeface="Open Sans 2"/>
                <a:ea typeface="Open Sans 2"/>
                <a:cs typeface="Open Sans 2"/>
                <a:sym typeface="Open Sans 2"/>
              </a:rPr>
              <a:t>Tương tự, bạn có thể gắn nhãn cho tất cả các hình ảnh khác và nhấp vào Submit. Tất cả hình ảnh được người gắn nhãn gắn nhãn sẽ được hiển thị trên bảng điều khiển, bên dưới Review labels, như trong ảnh chụp màn hình sau, và tại đây, người đánh giá có thể xem xét và phê duyệt các nhãn đó bằng cách nhấp vào nút Approve.</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9794958" cy="6109605"/>
          </a:xfrm>
          <a:custGeom>
            <a:avLst/>
            <a:gdLst/>
            <a:ahLst/>
            <a:cxnLst/>
            <a:rect r="r" b="b" t="t" l="l"/>
            <a:pathLst>
              <a:path h="6109605" w="9794958">
                <a:moveTo>
                  <a:pt x="0" y="0"/>
                </a:moveTo>
                <a:lnTo>
                  <a:pt x="9794958" y="0"/>
                </a:lnTo>
                <a:lnTo>
                  <a:pt x="9794958" y="6109605"/>
                </a:lnTo>
                <a:lnTo>
                  <a:pt x="0" y="6109605"/>
                </a:lnTo>
                <a:lnTo>
                  <a:pt x="0" y="0"/>
                </a:lnTo>
                <a:close/>
              </a:path>
            </a:pathLst>
          </a:custGeom>
          <a:blipFill>
            <a:blip r:embed="rId6"/>
            <a:stretch>
              <a:fillRect l="0" t="0" r="0" b="0"/>
            </a:stretch>
          </a:blipFill>
        </p:spPr>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995498" y="1115409"/>
            <a:ext cx="6263802" cy="8061589"/>
          </a:xfrm>
          <a:prstGeom prst="rect">
            <a:avLst/>
          </a:prstGeom>
        </p:spPr>
        <p:txBody>
          <a:bodyPr anchor="t" rtlCol="false" tIns="0" lIns="0" bIns="0" rIns="0">
            <a:spAutoFit/>
          </a:bodyPr>
          <a:lstStyle/>
          <a:p>
            <a:pPr algn="l">
              <a:lnSpc>
                <a:spcPts val="4200"/>
              </a:lnSpc>
            </a:pPr>
            <a:r>
              <a:rPr lang="en-US" sz="3000">
                <a:solidFill>
                  <a:srgbClr val="364968"/>
                </a:solidFill>
                <a:latin typeface="Open Sans 2"/>
                <a:ea typeface="Open Sans 2"/>
                <a:cs typeface="Open Sans 2"/>
                <a:sym typeface="Open Sans 2"/>
              </a:rPr>
              <a:t>Cuối cùng, bạn có thể xuất dữ liệu đã gắn nhãn bằng tùy chọn </a:t>
            </a:r>
            <a:r>
              <a:rPr lang="en-US" sz="3000" b="true">
                <a:solidFill>
                  <a:srgbClr val="364968"/>
                </a:solidFill>
                <a:latin typeface="Open Sans 2 Bold"/>
                <a:ea typeface="Open Sans 2 Bold"/>
                <a:cs typeface="Open Sans 2 Bold"/>
                <a:sym typeface="Open Sans 2 Bold"/>
              </a:rPr>
              <a:t>Label export</a:t>
            </a:r>
            <a:r>
              <a:rPr lang="en-US" sz="3000">
                <a:solidFill>
                  <a:srgbClr val="364968"/>
                </a:solidFill>
                <a:latin typeface="Open Sans 2"/>
                <a:ea typeface="Open Sans 2"/>
                <a:cs typeface="Open Sans 2"/>
                <a:sym typeface="Open Sans 2"/>
              </a:rPr>
              <a:t> trên tab </a:t>
            </a:r>
            <a:r>
              <a:rPr lang="en-US" sz="3000" b="true">
                <a:solidFill>
                  <a:srgbClr val="364968"/>
                </a:solidFill>
                <a:latin typeface="Open Sans 2 Bold"/>
                <a:ea typeface="Open Sans 2 Bold"/>
                <a:cs typeface="Open Sans 2 Bold"/>
                <a:sym typeface="Open Sans 2 Bold"/>
              </a:rPr>
              <a:t>Details</a:t>
            </a:r>
            <a:r>
              <a:rPr lang="en-US" sz="3000">
                <a:solidFill>
                  <a:srgbClr val="364968"/>
                </a:solidFill>
                <a:latin typeface="Open Sans 2"/>
                <a:ea typeface="Open Sans 2"/>
                <a:cs typeface="Open Sans 2"/>
                <a:sym typeface="Open Sans 2"/>
              </a:rPr>
              <a:t>, như được hiển thị trong ảnh chụp màn hình sau, và sử dụng dữ liệu đã xuất đó trong các thí nghiệm học máy để đào tạo</a:t>
            </a:r>
          </a:p>
          <a:p>
            <a:pPr algn="l">
              <a:lnSpc>
                <a:spcPts val="4200"/>
              </a:lnSpc>
            </a:pPr>
            <a:r>
              <a:rPr lang="en-US" sz="3000">
                <a:solidFill>
                  <a:srgbClr val="364968"/>
                </a:solidFill>
                <a:latin typeface="Open Sans 2"/>
                <a:ea typeface="Open Sans 2"/>
                <a:cs typeface="Open Sans 2"/>
                <a:sym typeface="Open Sans 2"/>
              </a:rPr>
              <a:t>Bạn đã thấy cách tạo một dự án để gắn nhãn dữ liệu hình ảnh và sau đó gắn nhãn dữ liệu hình ảnh trong Azure Machine Learning. Bây giờ, hãy cùng xem cách gắn nhãn dữ liệu văn bản bằng Azure Machine Learning.</a:t>
            </a:r>
          </a:p>
          <a:p>
            <a:pPr algn="l">
              <a:lnSpc>
                <a:spcPts val="4900"/>
              </a:lnSpc>
            </a:pP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9596009" cy="6849151"/>
          </a:xfrm>
          <a:custGeom>
            <a:avLst/>
            <a:gdLst/>
            <a:ahLst/>
            <a:cxnLst/>
            <a:rect r="r" b="b" t="t" l="l"/>
            <a:pathLst>
              <a:path h="6849151" w="9596009">
                <a:moveTo>
                  <a:pt x="0" y="0"/>
                </a:moveTo>
                <a:lnTo>
                  <a:pt x="9596009" y="0"/>
                </a:lnTo>
                <a:lnTo>
                  <a:pt x="9596009" y="6849151"/>
                </a:lnTo>
                <a:lnTo>
                  <a:pt x="0" y="6849151"/>
                </a:lnTo>
                <a:lnTo>
                  <a:pt x="0" y="0"/>
                </a:lnTo>
                <a:close/>
              </a:path>
            </a:pathLst>
          </a:custGeom>
          <a:blipFill>
            <a:blip r:embed="rId6"/>
            <a:stretch>
              <a:fillRect l="0" t="0" r="0" b="0"/>
            </a:stretch>
          </a:blipFill>
        </p:spPr>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753594"/>
            <a:ext cx="16230600" cy="8779811"/>
            <a:chOff x="0" y="0"/>
            <a:chExt cx="4274726" cy="2312378"/>
          </a:xfrm>
        </p:grpSpPr>
        <p:sp>
          <p:nvSpPr>
            <p:cNvPr name="Freeform 3" id="3"/>
            <p:cNvSpPr/>
            <p:nvPr/>
          </p:nvSpPr>
          <p:spPr>
            <a:xfrm flipH="false" flipV="false" rot="0">
              <a:off x="0" y="0"/>
              <a:ext cx="4274726" cy="2312378"/>
            </a:xfrm>
            <a:custGeom>
              <a:avLst/>
              <a:gdLst/>
              <a:ahLst/>
              <a:cxnLst/>
              <a:rect r="r" b="b" t="t" l="l"/>
              <a:pathLst>
                <a:path h="2312378" w="4274726">
                  <a:moveTo>
                    <a:pt x="0" y="0"/>
                  </a:moveTo>
                  <a:lnTo>
                    <a:pt x="4274726" y="0"/>
                  </a:lnTo>
                  <a:lnTo>
                    <a:pt x="4274726" y="2312378"/>
                  </a:lnTo>
                  <a:lnTo>
                    <a:pt x="0" y="2312378"/>
                  </a:lnTo>
                  <a:close/>
                </a:path>
              </a:pathLst>
            </a:custGeom>
            <a:solidFill>
              <a:srgbClr val="FDDF97"/>
            </a:solidFill>
          </p:spPr>
        </p:sp>
        <p:sp>
          <p:nvSpPr>
            <p:cNvPr name="TextBox 4" id="4"/>
            <p:cNvSpPr txBox="true"/>
            <p:nvPr/>
          </p:nvSpPr>
          <p:spPr>
            <a:xfrm>
              <a:off x="0" y="-38100"/>
              <a:ext cx="4274726" cy="235047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446153">
            <a:off x="14486036" y="6854506"/>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828688">
            <a:off x="-5035082" y="-5872670"/>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020801" y="3651874"/>
            <a:ext cx="14246398" cy="4240533"/>
          </a:xfrm>
          <a:prstGeom prst="rect">
            <a:avLst/>
          </a:prstGeom>
        </p:spPr>
        <p:txBody>
          <a:bodyPr anchor="t" rtlCol="false" tIns="0" lIns="0" bIns="0" rIns="0">
            <a:spAutoFit/>
          </a:bodyPr>
          <a:lstStyle/>
          <a:p>
            <a:pPr algn="ctr">
              <a:lnSpc>
                <a:spcPts val="11200"/>
              </a:lnSpc>
              <a:spcBef>
                <a:spcPct val="0"/>
              </a:spcBef>
            </a:pPr>
            <a:r>
              <a:rPr lang="en-US" sz="8000">
                <a:solidFill>
                  <a:srgbClr val="364968"/>
                </a:solidFill>
                <a:latin typeface="Cooper BT Heavy"/>
                <a:ea typeface="Cooper BT Heavy"/>
                <a:cs typeface="Cooper BT Heavy"/>
                <a:sym typeface="Cooper BT Heavy"/>
              </a:rPr>
              <a:t>Text d</a:t>
            </a:r>
            <a:r>
              <a:rPr lang="en-US" sz="8000">
                <a:solidFill>
                  <a:srgbClr val="364968"/>
                </a:solidFill>
                <a:latin typeface="Cooper BT Heavy"/>
                <a:ea typeface="Cooper BT Heavy"/>
                <a:cs typeface="Cooper BT Heavy"/>
                <a:sym typeface="Cooper BT Heavy"/>
              </a:rPr>
              <a:t>ata labeling with Azure Machine Learning</a:t>
            </a:r>
          </a:p>
          <a:p>
            <a:pPr algn="ctr">
              <a:lnSpc>
                <a:spcPts val="11200"/>
              </a:lnSpc>
              <a:spcBef>
                <a:spcPct val="0"/>
              </a:spcBef>
            </a:pP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938629" y="1115409"/>
            <a:ext cx="6320671" cy="7608570"/>
          </a:xfrm>
          <a:prstGeom prst="rect">
            <a:avLst/>
          </a:prstGeom>
        </p:spPr>
        <p:txBody>
          <a:bodyPr anchor="t" rtlCol="false" tIns="0" lIns="0" bIns="0" rIns="0">
            <a:spAutoFit/>
          </a:bodyPr>
          <a:lstStyle/>
          <a:p>
            <a:pPr algn="l">
              <a:lnSpc>
                <a:spcPts val="3779"/>
              </a:lnSpc>
            </a:pPr>
            <a:r>
              <a:rPr lang="en-US" sz="2699">
                <a:solidFill>
                  <a:srgbClr val="364968"/>
                </a:solidFill>
                <a:latin typeface="Open Sans 2"/>
                <a:ea typeface="Open Sans 2"/>
                <a:cs typeface="Open Sans 2"/>
                <a:sym typeface="Open Sans 2"/>
              </a:rPr>
              <a:t>In this s</a:t>
            </a:r>
            <a:r>
              <a:rPr lang="en-US" sz="2699">
                <a:solidFill>
                  <a:srgbClr val="364968"/>
                </a:solidFill>
                <a:latin typeface="Open Sans 2"/>
                <a:ea typeface="Open Sans 2"/>
                <a:cs typeface="Open Sans 2"/>
                <a:sym typeface="Open Sans 2"/>
              </a:rPr>
              <a:t>e</a:t>
            </a:r>
            <a:r>
              <a:rPr lang="en-US" sz="2699">
                <a:solidFill>
                  <a:srgbClr val="364968"/>
                </a:solidFill>
                <a:latin typeface="Open Sans 2"/>
                <a:ea typeface="Open Sans 2"/>
                <a:cs typeface="Open Sans 2"/>
                <a:sym typeface="Open Sans 2"/>
              </a:rPr>
              <a:t>cti</a:t>
            </a:r>
            <a:r>
              <a:rPr lang="en-US" sz="2699">
                <a:solidFill>
                  <a:srgbClr val="364968"/>
                </a:solidFill>
                <a:latin typeface="Open Sans 2"/>
                <a:ea typeface="Open Sans 2"/>
                <a:cs typeface="Open Sans 2"/>
                <a:sym typeface="Open Sans 2"/>
              </a:rPr>
              <a:t>o</a:t>
            </a:r>
            <a:r>
              <a:rPr lang="en-US" sz="2699">
                <a:solidFill>
                  <a:srgbClr val="364968"/>
                </a:solidFill>
                <a:latin typeface="Open Sans 2"/>
                <a:ea typeface="Open Sans 2"/>
                <a:cs typeface="Open Sans 2"/>
                <a:sym typeface="Open Sans 2"/>
              </a:rPr>
              <a:t>n, l</a:t>
            </a:r>
            <a:r>
              <a:rPr lang="en-US" sz="2699">
                <a:solidFill>
                  <a:srgbClr val="364968"/>
                </a:solidFill>
                <a:latin typeface="Open Sans 2"/>
                <a:ea typeface="Open Sans 2"/>
                <a:cs typeface="Open Sans 2"/>
                <a:sym typeface="Open Sans 2"/>
              </a:rPr>
              <a:t>et</a:t>
            </a:r>
            <a:r>
              <a:rPr lang="en-US" sz="2699">
                <a:solidFill>
                  <a:srgbClr val="364968"/>
                </a:solidFill>
                <a:latin typeface="Open Sans 2"/>
                <a:ea typeface="Open Sans 2"/>
                <a:cs typeface="Open Sans 2"/>
                <a:sym typeface="Open Sans 2"/>
              </a:rPr>
              <a:t>’</a:t>
            </a:r>
            <a:r>
              <a:rPr lang="en-US" sz="2699">
                <a:solidFill>
                  <a:srgbClr val="364968"/>
                </a:solidFill>
                <a:latin typeface="Open Sans 2"/>
                <a:ea typeface="Open Sans 2"/>
                <a:cs typeface="Open Sans 2"/>
                <a:sym typeface="Open Sans 2"/>
              </a:rPr>
              <a:t>s</a:t>
            </a:r>
            <a:r>
              <a:rPr lang="en-US" sz="2699">
                <a:solidFill>
                  <a:srgbClr val="364968"/>
                </a:solidFill>
                <a:latin typeface="Open Sans 2"/>
                <a:ea typeface="Open Sans 2"/>
                <a:cs typeface="Open Sans 2"/>
                <a:sym typeface="Open Sans 2"/>
              </a:rPr>
              <a:t> see how to label text documents with Azure Machine Learning. To do this, select Text for Media type, as shown in the following screenshot.</a:t>
            </a:r>
          </a:p>
          <a:p>
            <a:pPr algn="l">
              <a:lnSpc>
                <a:spcPts val="3779"/>
              </a:lnSpc>
            </a:pPr>
            <a:r>
              <a:rPr lang="en-US" sz="2699">
                <a:solidFill>
                  <a:srgbClr val="364968"/>
                </a:solidFill>
                <a:latin typeface="Open Sans 2"/>
                <a:ea typeface="Open Sans 2"/>
                <a:cs typeface="Open Sans 2"/>
                <a:sym typeface="Open Sans 2"/>
              </a:rPr>
              <a:t>Trong tính năng gắn nhãn dữ liệu Azure Machine Learning, bạn có thể gắn nhãn văn bản theo ba cách khác nhau:</a:t>
            </a:r>
          </a:p>
          <a:p>
            <a:pPr algn="l" marL="582928" indent="-291464" lvl="1">
              <a:lnSpc>
                <a:spcPts val="3779"/>
              </a:lnSpc>
              <a:buAutoNum type="arabicPeriod" startAt="1"/>
            </a:pPr>
            <a:r>
              <a:rPr lang="en-US" sz="2699">
                <a:solidFill>
                  <a:srgbClr val="364968"/>
                </a:solidFill>
                <a:latin typeface="Open Sans 2"/>
                <a:ea typeface="Open Sans 2"/>
                <a:cs typeface="Open Sans 2"/>
                <a:sym typeface="Open Sans 2"/>
              </a:rPr>
              <a:t>Bạn có thể gắn nhãn bằng một thẻ duy nhất.</a:t>
            </a:r>
          </a:p>
          <a:p>
            <a:pPr algn="l" marL="582928" indent="-291464" lvl="1">
              <a:lnSpc>
                <a:spcPts val="3779"/>
              </a:lnSpc>
              <a:buAutoNum type="arabicPeriod" startAt="1"/>
            </a:pPr>
            <a:r>
              <a:rPr lang="en-US" sz="2699">
                <a:solidFill>
                  <a:srgbClr val="364968"/>
                </a:solidFill>
                <a:latin typeface="Open Sans 2"/>
                <a:ea typeface="Open Sans 2"/>
                <a:cs typeface="Open Sans 2"/>
                <a:sym typeface="Open Sans 2"/>
              </a:rPr>
              <a:t>Bạn có thể gắn nhãn bằng hai thẻ.</a:t>
            </a:r>
          </a:p>
          <a:p>
            <a:pPr algn="l" marL="582928" indent="-291464" lvl="1">
              <a:lnSpc>
                <a:spcPts val="3779"/>
              </a:lnSpc>
              <a:buAutoNum type="arabicPeriod" startAt="1"/>
            </a:pPr>
            <a:r>
              <a:rPr lang="en-US" sz="2699">
                <a:solidFill>
                  <a:srgbClr val="364968"/>
                </a:solidFill>
                <a:latin typeface="Open Sans 2"/>
                <a:ea typeface="Open Sans 2"/>
                <a:cs typeface="Open Sans 2"/>
                <a:sym typeface="Open Sans 2"/>
              </a:rPr>
              <a:t>Bạn có thể chú thích các thực thể trong văn bản. Ví dụ: thực thể có thể là tên của người, địa điểm hoặc tổ chức trong văn bản.</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9491105" cy="5706527"/>
          </a:xfrm>
          <a:custGeom>
            <a:avLst/>
            <a:gdLst/>
            <a:ahLst/>
            <a:cxnLst/>
            <a:rect r="r" b="b" t="t" l="l"/>
            <a:pathLst>
              <a:path h="5706527" w="9491105">
                <a:moveTo>
                  <a:pt x="0" y="0"/>
                </a:moveTo>
                <a:lnTo>
                  <a:pt x="9491105" y="0"/>
                </a:lnTo>
                <a:lnTo>
                  <a:pt x="9491105" y="5706527"/>
                </a:lnTo>
                <a:lnTo>
                  <a:pt x="0" y="5706527"/>
                </a:lnTo>
                <a:lnTo>
                  <a:pt x="0" y="0"/>
                </a:lnTo>
                <a:close/>
              </a:path>
            </a:pathLst>
          </a:custGeom>
          <a:blipFill>
            <a:blip r:embed="rId6"/>
            <a:stretch>
              <a:fillRect l="0" t="0" r="0" b="0"/>
            </a:stretch>
          </a:blipFill>
        </p:spPr>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995498" y="1115409"/>
            <a:ext cx="6263802" cy="6915395"/>
          </a:xfrm>
          <a:prstGeom prst="rect">
            <a:avLst/>
          </a:prstGeom>
        </p:spPr>
        <p:txBody>
          <a:bodyPr anchor="t" rtlCol="false" tIns="0" lIns="0" bIns="0" rIns="0">
            <a:spAutoFit/>
          </a:bodyPr>
          <a:lstStyle/>
          <a:p>
            <a:pPr algn="l">
              <a:lnSpc>
                <a:spcPts val="4200"/>
              </a:lnSpc>
            </a:pPr>
            <a:r>
              <a:rPr lang="en-US" sz="3000">
                <a:solidFill>
                  <a:srgbClr val="364968"/>
                </a:solidFill>
                <a:latin typeface="Open Sans 2"/>
                <a:ea typeface="Open Sans 2"/>
                <a:cs typeface="Open Sans 2"/>
                <a:sym typeface="Open Sans 2"/>
              </a:rPr>
              <a:t>Chọn loại tác vụ gắn nhãn phù hợp dựa trên tình huống của bạn từ các tùy chọn sau:</a:t>
            </a:r>
          </a:p>
          <a:p>
            <a:pPr algn="l" marL="647700" indent="-323850" lvl="1">
              <a:lnSpc>
                <a:spcPts val="4200"/>
              </a:lnSpc>
              <a:buAutoNum type="arabicPeriod" startAt="1"/>
            </a:pPr>
            <a:r>
              <a:rPr lang="en-US" sz="3000">
                <a:solidFill>
                  <a:srgbClr val="364968"/>
                </a:solidFill>
                <a:latin typeface="Open Sans 2"/>
                <a:ea typeface="Open Sans 2"/>
                <a:cs typeface="Open Sans 2"/>
                <a:sym typeface="Open Sans 2"/>
              </a:rPr>
              <a:t>Phân loại văn bản đa lớp: Trong trường hợp này, bạn sẽ chỉ gán một nhãn từ một tập hợp các lớp cho toàn bộ mục nhập văn bản.</a:t>
            </a:r>
          </a:p>
          <a:p>
            <a:pPr algn="l" marL="647700" indent="-323850" lvl="1">
              <a:lnSpc>
                <a:spcPts val="4200"/>
              </a:lnSpc>
              <a:buAutoNum type="arabicPeriod" startAt="1"/>
            </a:pPr>
            <a:r>
              <a:rPr lang="en-US" sz="3000">
                <a:solidFill>
                  <a:srgbClr val="364968"/>
                </a:solidFill>
                <a:latin typeface="Open Sans 2"/>
                <a:ea typeface="Open Sans 2"/>
                <a:cs typeface="Open Sans 2"/>
                <a:sym typeface="Open Sans 2"/>
              </a:rPr>
              <a:t>Phân loại văn bản đa nhãn: Trong trường hợp này, bạn có thể gán hai nhãn cho toàn bộ mục nhập văn bản, như minh họa trong hình sau.</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9667820" cy="6102811"/>
          </a:xfrm>
          <a:custGeom>
            <a:avLst/>
            <a:gdLst/>
            <a:ahLst/>
            <a:cxnLst/>
            <a:rect r="r" b="b" t="t" l="l"/>
            <a:pathLst>
              <a:path h="6102811" w="9667820">
                <a:moveTo>
                  <a:pt x="0" y="0"/>
                </a:moveTo>
                <a:lnTo>
                  <a:pt x="9667820" y="0"/>
                </a:lnTo>
                <a:lnTo>
                  <a:pt x="9667820" y="6102811"/>
                </a:lnTo>
                <a:lnTo>
                  <a:pt x="0" y="6102811"/>
                </a:lnTo>
                <a:lnTo>
                  <a:pt x="0" y="0"/>
                </a:lnTo>
                <a:close/>
              </a:path>
            </a:pathLst>
          </a:custGeom>
          <a:blipFill>
            <a:blip r:embed="rId6"/>
            <a:stretch>
              <a:fillRect l="0" t="0" r="0" b="0"/>
            </a:stretch>
          </a:blipFill>
        </p:spPr>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995498" y="1115409"/>
            <a:ext cx="6263802" cy="5848558"/>
          </a:xfrm>
          <a:prstGeom prst="rect">
            <a:avLst/>
          </a:prstGeom>
        </p:spPr>
        <p:txBody>
          <a:bodyPr anchor="t" rtlCol="false" tIns="0" lIns="0" bIns="0" rIns="0">
            <a:spAutoFit/>
          </a:bodyPr>
          <a:lstStyle/>
          <a:p>
            <a:pPr algn="l">
              <a:lnSpc>
                <a:spcPts val="4200"/>
              </a:lnSpc>
            </a:pPr>
            <a:r>
              <a:rPr lang="en-US" sz="3000" b="true">
                <a:solidFill>
                  <a:srgbClr val="364968"/>
                </a:solidFill>
                <a:latin typeface="Open Sans 2 Bold"/>
                <a:ea typeface="Open Sans 2 Bold"/>
                <a:cs typeface="Open Sans 2 Bold"/>
                <a:sym typeface="Open Sans 2 Bold"/>
              </a:rPr>
              <a:t>Bước 1 – Tạo dự án gắn nhãn dữ</a:t>
            </a:r>
            <a:r>
              <a:rPr lang="en-US" sz="3000" b="true">
                <a:solidFill>
                  <a:srgbClr val="364968"/>
                </a:solidFill>
                <a:latin typeface="Open Sans 2 Bold"/>
                <a:ea typeface="Open Sans 2 Bold"/>
                <a:cs typeface="Open Sans 2 Bold"/>
                <a:sym typeface="Open Sans 2 Bold"/>
              </a:rPr>
              <a:t> liệu văn bản</a:t>
            </a:r>
          </a:p>
          <a:p>
            <a:pPr algn="l">
              <a:lnSpc>
                <a:spcPts val="4200"/>
              </a:lnSpc>
            </a:pPr>
            <a:r>
              <a:rPr lang="en-US" sz="3000">
                <a:solidFill>
                  <a:srgbClr val="364968"/>
                </a:solidFill>
                <a:latin typeface="Open Sans 2"/>
                <a:ea typeface="Open Sans 2"/>
                <a:cs typeface="Open Sans 2"/>
                <a:sym typeface="Open Sans 2"/>
              </a:rPr>
              <a:t>Trên trang Azure Machine Learning, các bước tương tự như khi chúng ta tạo dự án gắn nhãn cho dữ liệu hình ảnh ở phần trước nhưng có một vài ngoại lệ, chẳng hạn như bước Loại tác vụ gắn nhãn.</a:t>
            </a:r>
          </a:p>
          <a:p>
            <a:pPr algn="l">
              <a:lnSpc>
                <a:spcPts val="4200"/>
              </a:lnSpc>
            </a:pPr>
            <a:r>
              <a:rPr lang="en-US" sz="3000">
                <a:solidFill>
                  <a:srgbClr val="364968"/>
                </a:solidFill>
                <a:latin typeface="Open Sans 2"/>
                <a:ea typeface="Open Sans 2"/>
                <a:cs typeface="Open Sans 2"/>
                <a:sym typeface="Open Sans 2"/>
              </a:rPr>
              <a:t>Nhấp vào Thêm dự án trên trang Gắn nhãn Dữ liệu</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9598402" cy="6214966"/>
          </a:xfrm>
          <a:custGeom>
            <a:avLst/>
            <a:gdLst/>
            <a:ahLst/>
            <a:cxnLst/>
            <a:rect r="r" b="b" t="t" l="l"/>
            <a:pathLst>
              <a:path h="6214966" w="9598402">
                <a:moveTo>
                  <a:pt x="0" y="0"/>
                </a:moveTo>
                <a:lnTo>
                  <a:pt x="9598402" y="0"/>
                </a:lnTo>
                <a:lnTo>
                  <a:pt x="9598402" y="6214966"/>
                </a:lnTo>
                <a:lnTo>
                  <a:pt x="0" y="6214966"/>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423575" y="502504"/>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899531" y="1171575"/>
            <a:ext cx="11278688" cy="2103386"/>
          </a:xfrm>
          <a:prstGeom prst="rect">
            <a:avLst/>
          </a:prstGeom>
        </p:spPr>
        <p:txBody>
          <a:bodyPr anchor="t" rtlCol="false" tIns="0" lIns="0" bIns="0" rIns="0">
            <a:spAutoFit/>
          </a:bodyPr>
          <a:lstStyle/>
          <a:p>
            <a:pPr algn="ctr">
              <a:lnSpc>
                <a:spcPts val="5311"/>
              </a:lnSpc>
            </a:pPr>
            <a:r>
              <a:rPr lang="en-US" sz="5773">
                <a:solidFill>
                  <a:srgbClr val="364968"/>
                </a:solidFill>
                <a:latin typeface="Cooper BT Heavy"/>
                <a:ea typeface="Cooper BT Heavy"/>
                <a:cs typeface="Cooper BT Heavy"/>
                <a:sym typeface="Cooper BT Heavy"/>
              </a:rPr>
              <a:t>Real-world applications of text data labeling</a:t>
            </a:r>
          </a:p>
          <a:p>
            <a:pPr algn="ctr">
              <a:lnSpc>
                <a:spcPts val="5311"/>
              </a:lnSpc>
            </a:pPr>
          </a:p>
        </p:txBody>
      </p:sp>
      <p:sp>
        <p:nvSpPr>
          <p:cNvPr name="Freeform 7" id="7"/>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274481" y="4029075"/>
            <a:ext cx="14838762" cy="2370527"/>
          </a:xfrm>
          <a:prstGeom prst="rect">
            <a:avLst/>
          </a:prstGeom>
        </p:spPr>
        <p:txBody>
          <a:bodyPr anchor="t" rtlCol="false" tIns="0" lIns="0" bIns="0" rIns="0">
            <a:spAutoFit/>
          </a:bodyPr>
          <a:lstStyle/>
          <a:p>
            <a:pPr algn="ctr">
              <a:lnSpc>
                <a:spcPts val="6366"/>
              </a:lnSpc>
              <a:spcBef>
                <a:spcPct val="0"/>
              </a:spcBef>
            </a:pPr>
            <a:r>
              <a:rPr lang="en-US" sz="4547">
                <a:solidFill>
                  <a:srgbClr val="364968"/>
                </a:solidFill>
                <a:latin typeface="Open Sans 1"/>
                <a:ea typeface="Open Sans 1"/>
                <a:cs typeface="Open Sans 1"/>
                <a:sym typeface="Open Sans 1"/>
              </a:rPr>
              <a:t>Dán nhãn dữ liệu văn bản là nền tảng để phân loại (classification), giúp máy tính hiểu và tự động hóa việc xử lý thông tin phi cấu trúc.</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1565029" y="1115409"/>
            <a:ext cx="5694271" cy="3181463"/>
          </a:xfrm>
          <a:prstGeom prst="rect">
            <a:avLst/>
          </a:prstGeom>
        </p:spPr>
        <p:txBody>
          <a:bodyPr anchor="t" rtlCol="false" tIns="0" lIns="0" bIns="0" rIns="0">
            <a:spAutoFit/>
          </a:bodyPr>
          <a:lstStyle/>
          <a:p>
            <a:pPr algn="l">
              <a:lnSpc>
                <a:spcPts val="4200"/>
              </a:lnSpc>
            </a:pPr>
            <a:r>
              <a:rPr lang="en-US" sz="3000">
                <a:solidFill>
                  <a:srgbClr val="364968"/>
                </a:solidFill>
                <a:latin typeface="Open Sans 2"/>
                <a:ea typeface="Open Sans 2"/>
                <a:cs typeface="Open Sans 2"/>
                <a:sym typeface="Open Sans 2"/>
              </a:rPr>
              <a:t>Nhập tên dự án cho dự án gắn nhãn dữ</a:t>
            </a:r>
            <a:r>
              <a:rPr lang="en-US" sz="3000">
                <a:solidFill>
                  <a:srgbClr val="364968"/>
                </a:solidFill>
                <a:latin typeface="Open Sans 2"/>
                <a:ea typeface="Open Sans 2"/>
                <a:cs typeface="Open Sans 2"/>
                <a:sym typeface="Open Sans 2"/>
              </a:rPr>
              <a:t> liệu văn bản, chọn Văn bản cho Media type và chọn loại tác vụ gắn nhãn như được hiển thị trong ảnh chụp màn hình sau</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17154" y="944571"/>
            <a:ext cx="9978343" cy="5637764"/>
          </a:xfrm>
          <a:custGeom>
            <a:avLst/>
            <a:gdLst/>
            <a:ahLst/>
            <a:cxnLst/>
            <a:rect r="r" b="b" t="t" l="l"/>
            <a:pathLst>
              <a:path h="5637764" w="9978343">
                <a:moveTo>
                  <a:pt x="0" y="0"/>
                </a:moveTo>
                <a:lnTo>
                  <a:pt x="9978344" y="0"/>
                </a:lnTo>
                <a:lnTo>
                  <a:pt x="9978344" y="5637764"/>
                </a:lnTo>
                <a:lnTo>
                  <a:pt x="0" y="5637764"/>
                </a:lnTo>
                <a:lnTo>
                  <a:pt x="0" y="0"/>
                </a:lnTo>
                <a:close/>
              </a:path>
            </a:pathLst>
          </a:custGeom>
          <a:blipFill>
            <a:blip r:embed="rId6"/>
            <a:stretch>
              <a:fillRect l="0" t="0" r="0" b="0"/>
            </a:stretch>
          </a:blipFill>
        </p:spPr>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971550"/>
            <a:ext cx="16230600" cy="4781720"/>
          </a:xfrm>
          <a:prstGeom prst="rect">
            <a:avLst/>
          </a:prstGeom>
        </p:spPr>
        <p:txBody>
          <a:bodyPr anchor="t" rtlCol="false" tIns="0" lIns="0" bIns="0" rIns="0">
            <a:spAutoFit/>
          </a:bodyPr>
          <a:lstStyle/>
          <a:p>
            <a:pPr algn="l">
              <a:lnSpc>
                <a:spcPts val="4200"/>
              </a:lnSpc>
            </a:pPr>
            <a:r>
              <a:rPr lang="en-US" sz="3000" b="true">
                <a:solidFill>
                  <a:srgbClr val="364968"/>
                </a:solidFill>
                <a:latin typeface="Open Sans 2 Bold"/>
                <a:ea typeface="Open Sans 2 Bold"/>
                <a:cs typeface="Open Sans 2 Bold"/>
                <a:sym typeface="Open Sans 2 Bold"/>
              </a:rPr>
              <a:t>Step</a:t>
            </a:r>
            <a:r>
              <a:rPr lang="en-US" sz="3000" b="true">
                <a:solidFill>
                  <a:srgbClr val="364968"/>
                </a:solidFill>
                <a:latin typeface="Open Sans 2 Bold"/>
                <a:ea typeface="Open Sans 2 Bold"/>
                <a:cs typeface="Open Sans 2 Bold"/>
                <a:sym typeface="Open Sans 2 Bold"/>
              </a:rPr>
              <a:t> 2 – Create data asset</a:t>
            </a:r>
          </a:p>
          <a:p>
            <a:pPr algn="l">
              <a:lnSpc>
                <a:spcPts val="4200"/>
              </a:lnSpc>
            </a:pPr>
            <a:r>
              <a:rPr lang="en-US" sz="3000">
                <a:solidFill>
                  <a:srgbClr val="364968"/>
                </a:solidFill>
                <a:latin typeface="Open Sans 2"/>
                <a:ea typeface="Open Sans 2"/>
                <a:cs typeface="Open Sans 2"/>
                <a:sym typeface="Open Sans 2"/>
              </a:rPr>
              <a:t>Như đã đề cập ở phần trước về dự án gắn nhãn dữ liệu hình ảnh, chúng ta có thể tạo tài sản dữ liệu với hai tùy chọn: từ bộ nhớ Azure Blob hoặc từ tệp cục bộ.</a:t>
            </a:r>
          </a:p>
          <a:p>
            <a:pPr algn="l">
              <a:lnSpc>
                <a:spcPts val="4200"/>
              </a:lnSpc>
            </a:pPr>
          </a:p>
          <a:p>
            <a:pPr algn="l">
              <a:lnSpc>
                <a:spcPts val="4200"/>
              </a:lnSpc>
            </a:pPr>
            <a:r>
              <a:rPr lang="en-US" sz="3000">
                <a:solidFill>
                  <a:srgbClr val="364968"/>
                </a:solidFill>
                <a:latin typeface="Open Sans 2"/>
                <a:ea typeface="Open Sans 2"/>
                <a:cs typeface="Open Sans 2"/>
                <a:sym typeface="Open Sans 2"/>
              </a:rPr>
              <a:t>Sau khi chọn tài sản dữ liệu, hãy nhấp vào Tiếp theo. Bước tiếp theo, Làm mới tăng dần, là tùy chọn. Bước này là bắt buộc nếu chúng ta muốn tự động làm mới dữ liệu mới trong dự án gắn nhãn. Trong ví dụ này, hãy bỏ qua bước tùy chọn này và nhấp vào Tiếp theo.</a:t>
            </a:r>
          </a:p>
          <a:p>
            <a:pPr algn="l">
              <a:lnSpc>
                <a:spcPts val="4200"/>
              </a:lnSpc>
            </a:pPr>
          </a:p>
          <a:p>
            <a:pPr algn="l">
              <a:lnSpc>
                <a:spcPts val="4200"/>
              </a:lnSpc>
            </a:pPr>
            <a:r>
              <a:rPr lang="en-US" sz="3000">
                <a:solidFill>
                  <a:srgbClr val="364968"/>
                </a:solidFill>
                <a:latin typeface="Open Sans 2"/>
                <a:ea typeface="Open Sans 2"/>
                <a:cs typeface="Open Sans 2"/>
                <a:sym typeface="Open Sans 2"/>
              </a:rPr>
              <a:t>Sau đó, bạn sẽ đến màn hình Danh mục nhãn sau.</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1244668" y="1115409"/>
            <a:ext cx="6014632" cy="7448814"/>
          </a:xfrm>
          <a:prstGeom prst="rect">
            <a:avLst/>
          </a:prstGeom>
        </p:spPr>
        <p:txBody>
          <a:bodyPr anchor="t" rtlCol="false" tIns="0" lIns="0" bIns="0" rIns="0">
            <a:spAutoFit/>
          </a:bodyPr>
          <a:lstStyle/>
          <a:p>
            <a:pPr algn="l">
              <a:lnSpc>
                <a:spcPts val="4200"/>
              </a:lnSpc>
            </a:pPr>
            <a:r>
              <a:rPr lang="en-US" sz="3000" b="true">
                <a:solidFill>
                  <a:srgbClr val="364968"/>
                </a:solidFill>
                <a:latin typeface="Open Sans 2 Bold"/>
                <a:ea typeface="Open Sans 2 Bold"/>
                <a:cs typeface="Open Sans 2 Bold"/>
                <a:sym typeface="Open Sans 2 Bold"/>
              </a:rPr>
              <a:t>Step 3 – Select the</a:t>
            </a:r>
            <a:r>
              <a:rPr lang="en-US" sz="3000" b="true">
                <a:solidFill>
                  <a:srgbClr val="364968"/>
                </a:solidFill>
                <a:latin typeface="Open Sans 2 Bold"/>
                <a:ea typeface="Open Sans 2 Bold"/>
                <a:cs typeface="Open Sans 2 Bold"/>
                <a:sym typeface="Open Sans 2 Bold"/>
              </a:rPr>
              <a:t> label category</a:t>
            </a:r>
          </a:p>
          <a:p>
            <a:pPr algn="l">
              <a:lnSpc>
                <a:spcPts val="4200"/>
              </a:lnSpc>
            </a:pPr>
            <a:r>
              <a:rPr lang="en-US" sz="3000">
                <a:solidFill>
                  <a:srgbClr val="364968"/>
                </a:solidFill>
                <a:latin typeface="Open Sans 2"/>
                <a:ea typeface="Open Sans 2"/>
                <a:cs typeface="Open Sans 2"/>
                <a:sym typeface="Open Sans 2"/>
              </a:rPr>
              <a:t>Trên trang Danh mục nhãn, hãy thêm các danh mục nhãn bạn muốn sử dụng để dán nhãn dữ liệu văn bản.</a:t>
            </a:r>
          </a:p>
          <a:p>
            <a:pPr algn="l">
              <a:lnSpc>
                <a:spcPts val="4200"/>
              </a:lnSpc>
            </a:pPr>
            <a:r>
              <a:rPr lang="en-US" sz="3000">
                <a:solidFill>
                  <a:srgbClr val="364968"/>
                </a:solidFill>
                <a:latin typeface="Open Sans 2"/>
                <a:ea typeface="Open Sans 2"/>
                <a:cs typeface="Open Sans 2"/>
                <a:sym typeface="Open Sans 2"/>
              </a:rPr>
              <a:t>Trong bài tập này, hãy thêm các danh mục nhãn động vật, người và địa điểm để dán nhãn cho tài liệu văn bản.</a:t>
            </a:r>
          </a:p>
          <a:p>
            <a:pPr algn="l">
              <a:lnSpc>
                <a:spcPts val="4200"/>
              </a:lnSpc>
            </a:pPr>
            <a:r>
              <a:rPr lang="en-US" sz="3000">
                <a:solidFill>
                  <a:srgbClr val="364968"/>
                </a:solidFill>
                <a:latin typeface="Open Sans 2"/>
                <a:ea typeface="Open Sans 2"/>
                <a:cs typeface="Open Sans 2"/>
                <a:sym typeface="Open Sans 2"/>
              </a:rPr>
              <a:t>Nhấp vào Tiếp theo, bỏ qua các bước tùy chọn đã thảo luận ở phần trước và tạo dự án gắn nhãn cho dữ liệu văn bản.</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10037813" cy="6750430"/>
          </a:xfrm>
          <a:custGeom>
            <a:avLst/>
            <a:gdLst/>
            <a:ahLst/>
            <a:cxnLst/>
            <a:rect r="r" b="b" t="t" l="l"/>
            <a:pathLst>
              <a:path h="6750430" w="10037813">
                <a:moveTo>
                  <a:pt x="0" y="0"/>
                </a:moveTo>
                <a:lnTo>
                  <a:pt x="10037813" y="0"/>
                </a:lnTo>
                <a:lnTo>
                  <a:pt x="10037813" y="6750430"/>
                </a:lnTo>
                <a:lnTo>
                  <a:pt x="0" y="6750430"/>
                </a:lnTo>
                <a:lnTo>
                  <a:pt x="0" y="0"/>
                </a:lnTo>
                <a:close/>
              </a:path>
            </a:pathLst>
          </a:custGeom>
          <a:blipFill>
            <a:blip r:embed="rId6"/>
            <a:stretch>
              <a:fillRect l="0" t="0" r="0" b="0"/>
            </a:stretch>
          </a:blipFill>
        </p:spPr>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1244668" y="1115409"/>
            <a:ext cx="6014632" cy="2648044"/>
          </a:xfrm>
          <a:prstGeom prst="rect">
            <a:avLst/>
          </a:prstGeom>
        </p:spPr>
        <p:txBody>
          <a:bodyPr anchor="t" rtlCol="false" tIns="0" lIns="0" bIns="0" rIns="0">
            <a:spAutoFit/>
          </a:bodyPr>
          <a:lstStyle/>
          <a:p>
            <a:pPr algn="l">
              <a:lnSpc>
                <a:spcPts val="4200"/>
              </a:lnSpc>
            </a:pPr>
            <a:r>
              <a:rPr lang="en-US" sz="3000">
                <a:solidFill>
                  <a:srgbClr val="364968"/>
                </a:solidFill>
                <a:latin typeface="Open Sans 2"/>
                <a:ea typeface="Open Sans 2"/>
                <a:cs typeface="Open Sans 2"/>
                <a:sym typeface="Open Sans 2"/>
              </a:rPr>
              <a:t>Bây giờ bạn đã tạo dự án textannotationproject và có thể thấy nó trên trang Gắn nhãn Dữ liệu, như được hiển thị trong ảnh chụp màn hình sau:</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9960557" cy="5640166"/>
          </a:xfrm>
          <a:custGeom>
            <a:avLst/>
            <a:gdLst/>
            <a:ahLst/>
            <a:cxnLst/>
            <a:rect r="r" b="b" t="t" l="l"/>
            <a:pathLst>
              <a:path h="5640166" w="9960557">
                <a:moveTo>
                  <a:pt x="0" y="0"/>
                </a:moveTo>
                <a:lnTo>
                  <a:pt x="9960557" y="0"/>
                </a:lnTo>
                <a:lnTo>
                  <a:pt x="9960557" y="5640166"/>
                </a:lnTo>
                <a:lnTo>
                  <a:pt x="0" y="5640166"/>
                </a:lnTo>
                <a:lnTo>
                  <a:pt x="0" y="0"/>
                </a:lnTo>
                <a:close/>
              </a:path>
            </a:pathLst>
          </a:custGeom>
          <a:blipFill>
            <a:blip r:embed="rId6"/>
            <a:stretch>
              <a:fillRect l="0" t="0" r="0" b="0"/>
            </a:stretch>
          </a:blipFill>
        </p:spPr>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2846474" y="1115409"/>
            <a:ext cx="4412826" cy="3714882"/>
          </a:xfrm>
          <a:prstGeom prst="rect">
            <a:avLst/>
          </a:prstGeom>
        </p:spPr>
        <p:txBody>
          <a:bodyPr anchor="t" rtlCol="false" tIns="0" lIns="0" bIns="0" rIns="0">
            <a:spAutoFit/>
          </a:bodyPr>
          <a:lstStyle/>
          <a:p>
            <a:pPr algn="l">
              <a:lnSpc>
                <a:spcPts val="4200"/>
              </a:lnSpc>
            </a:pPr>
            <a:r>
              <a:rPr lang="en-US" sz="3000">
                <a:solidFill>
                  <a:srgbClr val="364968"/>
                </a:solidFill>
                <a:latin typeface="Open Sans 2"/>
                <a:ea typeface="Open Sans 2"/>
                <a:cs typeface="Open Sans 2"/>
                <a:sym typeface="Open Sans 2"/>
              </a:rPr>
              <a:t>Step 5 – Label the text data</a:t>
            </a:r>
          </a:p>
          <a:p>
            <a:pPr algn="l">
              <a:lnSpc>
                <a:spcPts val="4200"/>
              </a:lnSpc>
            </a:pPr>
            <a:r>
              <a:rPr lang="en-US" sz="3000">
                <a:solidFill>
                  <a:srgbClr val="364968"/>
                </a:solidFill>
                <a:latin typeface="Open Sans 2"/>
                <a:ea typeface="Open Sans 2"/>
                <a:cs typeface="Open Sans 2"/>
                <a:sym typeface="Open Sans 2"/>
              </a:rPr>
              <a:t>Now, click on the project name. On the following page, click on the </a:t>
            </a:r>
            <a:r>
              <a:rPr lang="en-US" sz="3000" b="true">
                <a:solidFill>
                  <a:srgbClr val="364968"/>
                </a:solidFill>
                <a:latin typeface="Open Sans 2 Bold"/>
                <a:ea typeface="Open Sans 2 Bold"/>
                <a:cs typeface="Open Sans 2 Bold"/>
                <a:sym typeface="Open Sans 2 Bold"/>
              </a:rPr>
              <a:t>Label data</a:t>
            </a:r>
            <a:r>
              <a:rPr lang="en-US" sz="3000">
                <a:solidFill>
                  <a:srgbClr val="364968"/>
                </a:solidFill>
                <a:latin typeface="Open Sans 2"/>
                <a:ea typeface="Open Sans 2"/>
                <a:cs typeface="Open Sans 2"/>
                <a:sym typeface="Open Sans 2"/>
              </a:rPr>
              <a:t> option under </a:t>
            </a:r>
            <a:r>
              <a:rPr lang="en-US" sz="3000" b="true">
                <a:solidFill>
                  <a:srgbClr val="364968"/>
                </a:solidFill>
                <a:latin typeface="Open Sans 2 Bold"/>
                <a:ea typeface="Open Sans 2 Bold"/>
                <a:cs typeface="Open Sans 2 Bold"/>
                <a:sym typeface="Open Sans 2 Bold"/>
              </a:rPr>
              <a:t>textannotationproject</a:t>
            </a:r>
            <a:r>
              <a:rPr lang="en-US" sz="3000">
                <a:solidFill>
                  <a:srgbClr val="364968"/>
                </a:solidFill>
                <a:latin typeface="Open Sans 2"/>
                <a:ea typeface="Open Sans 2"/>
                <a:cs typeface="Open Sans 2"/>
                <a:sym typeface="Open Sans 2"/>
              </a:rPr>
              <a:t>:</a:t>
            </a:r>
          </a:p>
        </p:txBody>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11301259" cy="6342832"/>
          </a:xfrm>
          <a:custGeom>
            <a:avLst/>
            <a:gdLst/>
            <a:ahLst/>
            <a:cxnLst/>
            <a:rect r="r" b="b" t="t" l="l"/>
            <a:pathLst>
              <a:path h="6342832" w="11301259">
                <a:moveTo>
                  <a:pt x="0" y="0"/>
                </a:moveTo>
                <a:lnTo>
                  <a:pt x="11301259" y="0"/>
                </a:lnTo>
                <a:lnTo>
                  <a:pt x="11301259" y="6342832"/>
                </a:lnTo>
                <a:lnTo>
                  <a:pt x="0" y="6342832"/>
                </a:lnTo>
                <a:lnTo>
                  <a:pt x="0" y="0"/>
                </a:lnTo>
                <a:close/>
              </a:path>
            </a:pathLst>
          </a:custGeom>
          <a:blipFill>
            <a:blip r:embed="rId6"/>
            <a:stretch>
              <a:fillRect l="0" t="0" r="0" b="0"/>
            </a:stretch>
          </a:blipFill>
        </p:spPr>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2846474" y="1115409"/>
            <a:ext cx="4412826" cy="6915395"/>
          </a:xfrm>
          <a:prstGeom prst="rect">
            <a:avLst/>
          </a:prstGeom>
        </p:spPr>
        <p:txBody>
          <a:bodyPr anchor="t" rtlCol="false" tIns="0" lIns="0" bIns="0" rIns="0">
            <a:spAutoFit/>
          </a:bodyPr>
          <a:lstStyle/>
          <a:p>
            <a:pPr algn="l">
              <a:lnSpc>
                <a:spcPts val="4200"/>
              </a:lnSpc>
            </a:pPr>
            <a:r>
              <a:rPr lang="en-US" sz="3000">
                <a:solidFill>
                  <a:srgbClr val="364968"/>
                </a:solidFill>
                <a:latin typeface="Open Sans 2"/>
                <a:ea typeface="Open Sans 2"/>
                <a:cs typeface="Open Sans 2"/>
                <a:sym typeface="Open Sans 2"/>
              </a:rPr>
              <a:t>Finally, you can annot</a:t>
            </a:r>
            <a:r>
              <a:rPr lang="en-US" sz="3000">
                <a:solidFill>
                  <a:srgbClr val="364968"/>
                </a:solidFill>
                <a:latin typeface="Open Sans 2"/>
                <a:ea typeface="Open Sans 2"/>
                <a:cs typeface="Open Sans 2"/>
                <a:sym typeface="Open Sans 2"/>
              </a:rPr>
              <a:t>at</a:t>
            </a:r>
            <a:r>
              <a:rPr lang="en-US" sz="3000">
                <a:solidFill>
                  <a:srgbClr val="364968"/>
                </a:solidFill>
                <a:latin typeface="Open Sans 2"/>
                <a:ea typeface="Open Sans 2"/>
                <a:cs typeface="Open Sans 2"/>
                <a:sym typeface="Open Sans 2"/>
              </a:rPr>
              <a:t>e your </a:t>
            </a:r>
            <a:r>
              <a:rPr lang="en-US" sz="3000">
                <a:solidFill>
                  <a:srgbClr val="364968"/>
                </a:solidFill>
                <a:latin typeface="Open Sans 2"/>
                <a:ea typeface="Open Sans 2"/>
                <a:cs typeface="Open Sans 2"/>
                <a:sym typeface="Open Sans 2"/>
              </a:rPr>
              <a:t>text</a:t>
            </a:r>
            <a:r>
              <a:rPr lang="en-US" sz="3000">
                <a:solidFill>
                  <a:srgbClr val="364968"/>
                </a:solidFill>
                <a:latin typeface="Open Sans 2"/>
                <a:ea typeface="Open Sans 2"/>
                <a:cs typeface="Open Sans 2"/>
                <a:sym typeface="Open Sans 2"/>
              </a:rPr>
              <a:t> d</a:t>
            </a:r>
            <a:r>
              <a:rPr lang="en-US" sz="3000">
                <a:solidFill>
                  <a:srgbClr val="364968"/>
                </a:solidFill>
                <a:latin typeface="Open Sans 2"/>
                <a:ea typeface="Open Sans 2"/>
                <a:cs typeface="Open Sans 2"/>
                <a:sym typeface="Open Sans 2"/>
              </a:rPr>
              <a:t>ata</a:t>
            </a:r>
            <a:r>
              <a:rPr lang="en-US" sz="3000">
                <a:solidFill>
                  <a:srgbClr val="364968"/>
                </a:solidFill>
                <a:latin typeface="Open Sans 2"/>
                <a:ea typeface="Open Sans 2"/>
                <a:cs typeface="Open Sans 2"/>
                <a:sym typeface="Open Sans 2"/>
              </a:rPr>
              <a:t> he</a:t>
            </a:r>
            <a:r>
              <a:rPr lang="en-US" sz="3000">
                <a:solidFill>
                  <a:srgbClr val="364968"/>
                </a:solidFill>
                <a:latin typeface="Open Sans 2"/>
                <a:ea typeface="Open Sans 2"/>
                <a:cs typeface="Open Sans 2"/>
                <a:sym typeface="Open Sans 2"/>
              </a:rPr>
              <a:t>re</a:t>
            </a:r>
          </a:p>
          <a:p>
            <a:pPr algn="l">
              <a:lnSpc>
                <a:spcPts val="4200"/>
              </a:lnSpc>
            </a:pPr>
          </a:p>
          <a:p>
            <a:pPr algn="l">
              <a:lnSpc>
                <a:spcPts val="4200"/>
              </a:lnSpc>
            </a:pPr>
            <a:r>
              <a:rPr lang="en-US" sz="3000">
                <a:solidFill>
                  <a:srgbClr val="364968"/>
                </a:solidFill>
                <a:latin typeface="Open Sans 2"/>
                <a:ea typeface="Open Sans 2"/>
                <a:cs typeface="Open Sans 2"/>
                <a:sym typeface="Open Sans 2"/>
              </a:rPr>
              <a:t>Chúng ta đã thấy cách tạo một dự án gắn nhãn dữ liệu văn bản và sau đó gắn nhãn cho các tài liệu văn bản trong Azure Machine Learning. Bây giờ, hãy cùng xem cách gắn nhãn dữ liệu âm thanh trong Azure Machine Learning.</a:t>
            </a:r>
          </a:p>
        </p:txBody>
      </p:sp>
      <p:sp>
        <p:nvSpPr>
          <p:cNvPr name="Freeform 6" id="6"/>
          <p:cNvSpPr/>
          <p:nvPr/>
        </p:nvSpPr>
        <p:spPr>
          <a:xfrm flipH="false" flipV="false" rot="0">
            <a:off x="16504215" y="-4307361"/>
            <a:ext cx="6771184" cy="6709628"/>
          </a:xfrm>
          <a:custGeom>
            <a:avLst/>
            <a:gdLst/>
            <a:ahLst/>
            <a:cxnLst/>
            <a:rect r="r" b="b" t="t" l="l"/>
            <a:pathLst>
              <a:path h="6709628" w="6771184">
                <a:moveTo>
                  <a:pt x="0" y="0"/>
                </a:moveTo>
                <a:lnTo>
                  <a:pt x="6771184" y="0"/>
                </a:lnTo>
                <a:lnTo>
                  <a:pt x="6771184"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11574026" cy="7537585"/>
          </a:xfrm>
          <a:custGeom>
            <a:avLst/>
            <a:gdLst/>
            <a:ahLst/>
            <a:cxnLst/>
            <a:rect r="r" b="b" t="t" l="l"/>
            <a:pathLst>
              <a:path h="7537585" w="11574026">
                <a:moveTo>
                  <a:pt x="0" y="0"/>
                </a:moveTo>
                <a:lnTo>
                  <a:pt x="11574026" y="0"/>
                </a:lnTo>
                <a:lnTo>
                  <a:pt x="11574026" y="7537585"/>
                </a:lnTo>
                <a:lnTo>
                  <a:pt x="0" y="7537585"/>
                </a:lnTo>
                <a:lnTo>
                  <a:pt x="0" y="0"/>
                </a:lnTo>
                <a:close/>
              </a:path>
            </a:pathLst>
          </a:custGeom>
          <a:blipFill>
            <a:blip r:embed="rId6"/>
            <a:stretch>
              <a:fillRect l="0" t="0" r="0" b="0"/>
            </a:stretch>
          </a:blipFill>
        </p:spPr>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753594"/>
            <a:ext cx="16230600" cy="8779811"/>
            <a:chOff x="0" y="0"/>
            <a:chExt cx="4274726" cy="2312378"/>
          </a:xfrm>
        </p:grpSpPr>
        <p:sp>
          <p:nvSpPr>
            <p:cNvPr name="Freeform 3" id="3"/>
            <p:cNvSpPr/>
            <p:nvPr/>
          </p:nvSpPr>
          <p:spPr>
            <a:xfrm flipH="false" flipV="false" rot="0">
              <a:off x="0" y="0"/>
              <a:ext cx="4274726" cy="2312378"/>
            </a:xfrm>
            <a:custGeom>
              <a:avLst/>
              <a:gdLst/>
              <a:ahLst/>
              <a:cxnLst/>
              <a:rect r="r" b="b" t="t" l="l"/>
              <a:pathLst>
                <a:path h="2312378" w="4274726">
                  <a:moveTo>
                    <a:pt x="0" y="0"/>
                  </a:moveTo>
                  <a:lnTo>
                    <a:pt x="4274726" y="0"/>
                  </a:lnTo>
                  <a:lnTo>
                    <a:pt x="4274726" y="2312378"/>
                  </a:lnTo>
                  <a:lnTo>
                    <a:pt x="0" y="2312378"/>
                  </a:lnTo>
                  <a:close/>
                </a:path>
              </a:pathLst>
            </a:custGeom>
            <a:solidFill>
              <a:srgbClr val="FDDF97"/>
            </a:solidFill>
          </p:spPr>
        </p:sp>
        <p:sp>
          <p:nvSpPr>
            <p:cNvPr name="TextBox 4" id="4"/>
            <p:cNvSpPr txBox="true"/>
            <p:nvPr/>
          </p:nvSpPr>
          <p:spPr>
            <a:xfrm>
              <a:off x="0" y="-38100"/>
              <a:ext cx="4274726" cy="235047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446153">
            <a:off x="14486036" y="6854506"/>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828688">
            <a:off x="-5035082" y="-5872670"/>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020801" y="2590656"/>
            <a:ext cx="14246398" cy="5671834"/>
          </a:xfrm>
          <a:prstGeom prst="rect">
            <a:avLst/>
          </a:prstGeom>
        </p:spPr>
        <p:txBody>
          <a:bodyPr anchor="t" rtlCol="false" tIns="0" lIns="0" bIns="0" rIns="0">
            <a:spAutoFit/>
          </a:bodyPr>
          <a:lstStyle/>
          <a:p>
            <a:pPr algn="ctr">
              <a:lnSpc>
                <a:spcPts val="11200"/>
              </a:lnSpc>
              <a:spcBef>
                <a:spcPct val="0"/>
              </a:spcBef>
            </a:pPr>
            <a:r>
              <a:rPr lang="en-US" sz="8000">
                <a:solidFill>
                  <a:srgbClr val="364968"/>
                </a:solidFill>
                <a:latin typeface="Cooper BT Heavy"/>
                <a:ea typeface="Cooper BT Heavy"/>
                <a:cs typeface="Cooper BT Heavy"/>
                <a:sym typeface="Cooper BT Heavy"/>
              </a:rPr>
              <a:t>Audio d</a:t>
            </a:r>
            <a:r>
              <a:rPr lang="en-US" sz="8000">
                <a:solidFill>
                  <a:srgbClr val="364968"/>
                </a:solidFill>
                <a:latin typeface="Cooper BT Heavy"/>
                <a:ea typeface="Cooper BT Heavy"/>
                <a:cs typeface="Cooper BT Heavy"/>
                <a:sym typeface="Cooper BT Heavy"/>
              </a:rPr>
              <a:t>ata labeling using Azure Machine Learning</a:t>
            </a:r>
          </a:p>
          <a:p>
            <a:pPr algn="ctr">
              <a:lnSpc>
                <a:spcPts val="11200"/>
              </a:lnSpc>
              <a:spcBef>
                <a:spcPct val="0"/>
              </a:spcBef>
            </a:pP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1435770"/>
            <a:ext cx="16230600" cy="6915395"/>
          </a:xfrm>
          <a:prstGeom prst="rect">
            <a:avLst/>
          </a:prstGeom>
        </p:spPr>
        <p:txBody>
          <a:bodyPr anchor="t" rtlCol="false" tIns="0" lIns="0" bIns="0" rIns="0">
            <a:spAutoFit/>
          </a:bodyPr>
          <a:lstStyle/>
          <a:p>
            <a:pPr algn="l">
              <a:lnSpc>
                <a:spcPts val="4200"/>
              </a:lnSpc>
            </a:pPr>
            <a:r>
              <a:rPr lang="en-US" sz="3000">
                <a:solidFill>
                  <a:srgbClr val="364968"/>
                </a:solidFill>
                <a:latin typeface="Open Sans 2"/>
                <a:ea typeface="Open Sans 2"/>
                <a:cs typeface="Open Sans 2"/>
                <a:sym typeface="Open Sans 2"/>
              </a:rPr>
              <a:t>Trong Azure Machine Learning, chúng ta có thể chú thích các đoạn âm thanh bằng nhãn văn bản. Chúng ta sẽ sử dụng tập dữ liệu âm thanh cat_1.wav cho việc này. Chúng t</a:t>
            </a:r>
            <a:r>
              <a:rPr lang="en-US" sz="3000">
                <a:solidFill>
                  <a:srgbClr val="364968"/>
                </a:solidFill>
                <a:latin typeface="Open Sans 2"/>
                <a:ea typeface="Open Sans 2"/>
                <a:cs typeface="Open Sans 2"/>
                <a:sym typeface="Open Sans 2"/>
              </a:rPr>
              <a:t>a sẽ phát</a:t>
            </a:r>
            <a:r>
              <a:rPr lang="en-US" sz="3000">
                <a:solidFill>
                  <a:srgbClr val="364968"/>
                </a:solidFill>
                <a:latin typeface="Open Sans 2"/>
                <a:ea typeface="Open Sans 2"/>
                <a:cs typeface="Open Sans 2"/>
                <a:sym typeface="Open Sans 2"/>
              </a:rPr>
              <a:t> âm thanh trong Azure Machin</a:t>
            </a:r>
            <a:r>
              <a:rPr lang="en-US" sz="3000">
                <a:solidFill>
                  <a:srgbClr val="364968"/>
                </a:solidFill>
                <a:latin typeface="Open Sans 2"/>
                <a:ea typeface="Open Sans 2"/>
                <a:cs typeface="Open Sans 2"/>
                <a:sym typeface="Open Sans 2"/>
              </a:rPr>
              <a:t>e Learning và sử</a:t>
            </a:r>
            <a:r>
              <a:rPr lang="en-US" sz="3000">
                <a:solidFill>
                  <a:srgbClr val="364968"/>
                </a:solidFill>
                <a:latin typeface="Open Sans 2"/>
                <a:ea typeface="Open Sans 2"/>
                <a:cs typeface="Open Sans 2"/>
                <a:sym typeface="Open Sans 2"/>
              </a:rPr>
              <a:t> dụng nhãn c</a:t>
            </a:r>
            <a:r>
              <a:rPr lang="en-US" sz="3000">
                <a:solidFill>
                  <a:srgbClr val="364968"/>
                </a:solidFill>
                <a:latin typeface="Open Sans 2"/>
                <a:ea typeface="Open Sans 2"/>
                <a:cs typeface="Open Sans 2"/>
                <a:sym typeface="Open Sans 2"/>
              </a:rPr>
              <a:t>at</a:t>
            </a:r>
            <a:r>
              <a:rPr lang="en-US" sz="3000">
                <a:solidFill>
                  <a:srgbClr val="364968"/>
                </a:solidFill>
                <a:latin typeface="Open Sans 2"/>
                <a:ea typeface="Open Sans 2"/>
                <a:cs typeface="Open Sans 2"/>
                <a:sym typeface="Open Sans 2"/>
              </a:rPr>
              <a:t> cho âm thanh đó. Tệp này nằm t</a:t>
            </a:r>
            <a:r>
              <a:rPr lang="en-US" sz="3000">
                <a:solidFill>
                  <a:srgbClr val="364968"/>
                </a:solidFill>
                <a:latin typeface="Open Sans 2"/>
                <a:ea typeface="Open Sans 2"/>
                <a:cs typeface="Open Sans 2"/>
                <a:sym typeface="Open Sans 2"/>
              </a:rPr>
              <a:t>rong thư mục Datasets/Ch12 tại đường dẫn GitHub được chỉ định trong phần Yêu cầu kỹ thuật. Có thể làm theo quy trình tương tự để gắn nhãn số lượng tệp âm thanh cần thiết.</a:t>
            </a:r>
          </a:p>
          <a:p>
            <a:pPr algn="l">
              <a:lnSpc>
                <a:spcPts val="4200"/>
              </a:lnSpc>
            </a:pPr>
            <a:r>
              <a:rPr lang="en-US" sz="3000">
                <a:solidFill>
                  <a:srgbClr val="364968"/>
                </a:solidFill>
                <a:latin typeface="Open Sans 2"/>
                <a:ea typeface="Open Sans 2"/>
                <a:cs typeface="Open Sans 2"/>
                <a:sym typeface="Open Sans 2"/>
              </a:rPr>
              <a:t>Sau khi gắn nhãn, chúng ta sẽ xuất các tệp âm thanh đã được gắn nhãn sang bộ nhớ Azure và từ đó, chúng ta có thể sử dụng chúng trong quy trình Azure Machine Learning dưới dạng tập dữ liệu.</a:t>
            </a:r>
          </a:p>
          <a:p>
            <a:pPr algn="l">
              <a:lnSpc>
                <a:spcPts val="4200"/>
              </a:lnSpc>
            </a:pPr>
            <a:r>
              <a:rPr lang="en-US" sz="3000">
                <a:solidFill>
                  <a:srgbClr val="364968"/>
                </a:solidFill>
                <a:latin typeface="Open Sans 2"/>
                <a:ea typeface="Open Sans 2"/>
                <a:cs typeface="Open Sans 2"/>
                <a:sym typeface="Open Sans 2"/>
              </a:rPr>
              <a:t>Tương tự như dữ liệu hình ảnh và dữ liệu văn bản, trước tiên, chúng ta sẽ tạo một dự án gắn nhãn cho dữ liệu âm thanh.</a:t>
            </a:r>
          </a:p>
          <a:p>
            <a:pPr algn="l">
              <a:lnSpc>
                <a:spcPts val="4200"/>
              </a:lnSpc>
            </a:pPr>
            <a:r>
              <a:rPr lang="en-US" sz="3000">
                <a:solidFill>
                  <a:srgbClr val="364968"/>
                </a:solidFill>
                <a:latin typeface="Open Sans 2"/>
                <a:ea typeface="Open Sans 2"/>
                <a:cs typeface="Open Sans 2"/>
                <a:sym typeface="Open Sans 2"/>
              </a:rPr>
              <a:t>Tất cả các bước đều tương tự như phần trước, ngoại trừ loại tác vụ gắn nhãn, để tạo một dự án âm thanh mới.</a:t>
            </a:r>
          </a:p>
        </p:txBody>
      </p:sp>
      <p:sp>
        <p:nvSpPr>
          <p:cNvPr name="Freeform 6" id="6"/>
          <p:cNvSpPr/>
          <p:nvPr/>
        </p:nvSpPr>
        <p:spPr>
          <a:xfrm flipH="false" flipV="false" rot="0">
            <a:off x="16504215" y="-4307361"/>
            <a:ext cx="6771184" cy="6709628"/>
          </a:xfrm>
          <a:custGeom>
            <a:avLst/>
            <a:gdLst/>
            <a:ahLst/>
            <a:cxnLst/>
            <a:rect r="r" b="b" t="t" l="l"/>
            <a:pathLst>
              <a:path h="6709628" w="6771184">
                <a:moveTo>
                  <a:pt x="0" y="0"/>
                </a:moveTo>
                <a:lnTo>
                  <a:pt x="6771184" y="0"/>
                </a:lnTo>
                <a:lnTo>
                  <a:pt x="6771184"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2846474" y="1115409"/>
            <a:ext cx="4412826" cy="7982233"/>
          </a:xfrm>
          <a:prstGeom prst="rect">
            <a:avLst/>
          </a:prstGeom>
        </p:spPr>
        <p:txBody>
          <a:bodyPr anchor="t" rtlCol="false" tIns="0" lIns="0" bIns="0" rIns="0">
            <a:spAutoFit/>
          </a:bodyPr>
          <a:lstStyle/>
          <a:p>
            <a:pPr algn="l">
              <a:lnSpc>
                <a:spcPts val="4200"/>
              </a:lnSpc>
            </a:pPr>
            <a:r>
              <a:rPr lang="en-US" sz="3000" b="true">
                <a:solidFill>
                  <a:srgbClr val="364968"/>
                </a:solidFill>
                <a:latin typeface="Open Sans 2 Bold"/>
                <a:ea typeface="Open Sans 2 Bold"/>
                <a:cs typeface="Open Sans 2 Bold"/>
                <a:sym typeface="Open Sans 2 Bold"/>
              </a:rPr>
              <a:t>Step 1 – Create the project</a:t>
            </a:r>
          </a:p>
          <a:p>
            <a:pPr algn="l">
              <a:lnSpc>
                <a:spcPts val="4200"/>
              </a:lnSpc>
            </a:pPr>
            <a:r>
              <a:rPr lang="en-US" sz="3000">
                <a:solidFill>
                  <a:srgbClr val="364968"/>
                </a:solidFill>
                <a:latin typeface="Open Sans 2"/>
                <a:ea typeface="Open Sans 2"/>
                <a:cs typeface="Open Sans 2"/>
                <a:sym typeface="Open Sans 2"/>
              </a:rPr>
              <a:t>Let’s</a:t>
            </a:r>
            <a:r>
              <a:rPr lang="en-US" sz="3000">
                <a:solidFill>
                  <a:srgbClr val="364968"/>
                </a:solidFill>
                <a:latin typeface="Open Sans 2"/>
                <a:ea typeface="Open Sans 2"/>
                <a:cs typeface="Open Sans 2"/>
                <a:sym typeface="Open Sans 2"/>
              </a:rPr>
              <a:t> cre</a:t>
            </a:r>
            <a:r>
              <a:rPr lang="en-US" sz="3000">
                <a:solidFill>
                  <a:srgbClr val="364968"/>
                </a:solidFill>
                <a:latin typeface="Open Sans 2"/>
                <a:ea typeface="Open Sans 2"/>
                <a:cs typeface="Open Sans 2"/>
                <a:sym typeface="Open Sans 2"/>
              </a:rPr>
              <a:t>ate an audio</a:t>
            </a:r>
            <a:r>
              <a:rPr lang="en-US" sz="3000">
                <a:solidFill>
                  <a:srgbClr val="364968"/>
                </a:solidFill>
                <a:latin typeface="Open Sans 2"/>
                <a:ea typeface="Open Sans 2"/>
                <a:cs typeface="Open Sans 2"/>
                <a:sym typeface="Open Sans 2"/>
              </a:rPr>
              <a:t> p</a:t>
            </a:r>
            <a:r>
              <a:rPr lang="en-US" sz="3000">
                <a:solidFill>
                  <a:srgbClr val="364968"/>
                </a:solidFill>
                <a:latin typeface="Open Sans 2"/>
                <a:ea typeface="Open Sans 2"/>
                <a:cs typeface="Open Sans 2"/>
                <a:sym typeface="Open Sans 2"/>
              </a:rPr>
              <a:t>roject by following the same steps that we have seen in the previous section for creating image and text data labeling projects.</a:t>
            </a:r>
          </a:p>
          <a:p>
            <a:pPr algn="l">
              <a:lnSpc>
                <a:spcPts val="4200"/>
              </a:lnSpc>
            </a:pPr>
            <a:r>
              <a:rPr lang="en-US" sz="3000">
                <a:solidFill>
                  <a:srgbClr val="364968"/>
                </a:solidFill>
                <a:latin typeface="Open Sans 2"/>
                <a:ea typeface="Open Sans 2"/>
                <a:cs typeface="Open Sans 2"/>
                <a:sym typeface="Open Sans 2"/>
              </a:rPr>
              <a:t>Enter the project name, select Audio for Media type, and select Audio Transcription (Preview) for Labeling task type:</a:t>
            </a:r>
          </a:p>
          <a:p>
            <a:pPr algn="l">
              <a:lnSpc>
                <a:spcPts val="4200"/>
              </a:lnSpc>
            </a:pPr>
          </a:p>
        </p:txBody>
      </p:sp>
      <p:sp>
        <p:nvSpPr>
          <p:cNvPr name="Freeform 6" id="6"/>
          <p:cNvSpPr/>
          <p:nvPr/>
        </p:nvSpPr>
        <p:spPr>
          <a:xfrm flipH="false" flipV="false" rot="0">
            <a:off x="16504215" y="-4307361"/>
            <a:ext cx="6771184" cy="6709628"/>
          </a:xfrm>
          <a:custGeom>
            <a:avLst/>
            <a:gdLst/>
            <a:ahLst/>
            <a:cxnLst/>
            <a:rect r="r" b="b" t="t" l="l"/>
            <a:pathLst>
              <a:path h="6709628" w="6771184">
                <a:moveTo>
                  <a:pt x="0" y="0"/>
                </a:moveTo>
                <a:lnTo>
                  <a:pt x="6771184" y="0"/>
                </a:lnTo>
                <a:lnTo>
                  <a:pt x="6771184"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11188172" cy="7593972"/>
          </a:xfrm>
          <a:custGeom>
            <a:avLst/>
            <a:gdLst/>
            <a:ahLst/>
            <a:cxnLst/>
            <a:rect r="r" b="b" t="t" l="l"/>
            <a:pathLst>
              <a:path h="7593972" w="11188172">
                <a:moveTo>
                  <a:pt x="0" y="0"/>
                </a:moveTo>
                <a:lnTo>
                  <a:pt x="11188172" y="0"/>
                </a:lnTo>
                <a:lnTo>
                  <a:pt x="11188172" y="7593972"/>
                </a:lnTo>
                <a:lnTo>
                  <a:pt x="0" y="7593972"/>
                </a:lnTo>
                <a:lnTo>
                  <a:pt x="0" y="0"/>
                </a:lnTo>
                <a:close/>
              </a:path>
            </a:pathLst>
          </a:custGeom>
          <a:blipFill>
            <a:blip r:embed="rId6"/>
            <a:stretch>
              <a:fillRect l="0" t="0" r="0" b="0"/>
            </a:stretch>
          </a:blipFill>
        </p:spPr>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2454922" y="971550"/>
            <a:ext cx="4412826" cy="7982233"/>
          </a:xfrm>
          <a:prstGeom prst="rect">
            <a:avLst/>
          </a:prstGeom>
        </p:spPr>
        <p:txBody>
          <a:bodyPr anchor="t" rtlCol="false" tIns="0" lIns="0" bIns="0" rIns="0">
            <a:spAutoFit/>
          </a:bodyPr>
          <a:lstStyle/>
          <a:p>
            <a:pPr algn="l">
              <a:lnSpc>
                <a:spcPts val="4200"/>
              </a:lnSpc>
            </a:pPr>
            <a:r>
              <a:rPr lang="en-US" sz="3000">
                <a:solidFill>
                  <a:srgbClr val="364968"/>
                </a:solidFill>
                <a:latin typeface="Open Sans 2"/>
                <a:ea typeface="Open Sans 2"/>
                <a:cs typeface="Open Sans 2"/>
                <a:sym typeface="Open Sans 2"/>
              </a:rPr>
              <a:t>Tập dữ liệu âm thanh mẫu mà chúng ta sẽ gắn nhãn là cat_1.wav. Tập dữ liệu này có sẵn trong kho lưu trữ GitHub.</a:t>
            </a:r>
          </a:p>
          <a:p>
            <a:pPr algn="l">
              <a:lnSpc>
                <a:spcPts val="4200"/>
              </a:lnSpc>
            </a:pPr>
          </a:p>
          <a:p>
            <a:pPr algn="l">
              <a:lnSpc>
                <a:spcPts val="4200"/>
              </a:lnSpc>
            </a:pPr>
            <a:r>
              <a:rPr lang="en-US" sz="3000">
                <a:solidFill>
                  <a:srgbClr val="364968"/>
                </a:solidFill>
                <a:latin typeface="Open Sans 2"/>
                <a:ea typeface="Open Sans 2"/>
                <a:cs typeface="Open Sans 2"/>
                <a:sym typeface="Open Sans 2"/>
              </a:rPr>
              <a:t>Sau khi dự án được tạo, hãy vào trang Gắn nhãn Dữ liệu và nhấp vào tên dự án. Trên trang dự án, nhấp vào Gắn nhãn dữ liệu theo cách tương tự như chúng ta đã thấy đối với dự án gắn nhãn</a:t>
            </a:r>
            <a:r>
              <a:rPr lang="en-US" sz="3000" b="true">
                <a:solidFill>
                  <a:srgbClr val="364968"/>
                </a:solidFill>
                <a:latin typeface="Open Sans 2 Bold"/>
                <a:ea typeface="Open Sans 2 Bold"/>
                <a:cs typeface="Open Sans 2 Bold"/>
                <a:sym typeface="Open Sans 2 Bold"/>
              </a:rPr>
              <a:t> </a:t>
            </a:r>
            <a:r>
              <a:rPr lang="en-US" sz="3000">
                <a:solidFill>
                  <a:srgbClr val="364968"/>
                </a:solidFill>
                <a:latin typeface="Open Sans 2"/>
                <a:ea typeface="Open Sans 2"/>
                <a:cs typeface="Open Sans 2"/>
                <a:sym typeface="Open Sans 2"/>
              </a:rPr>
              <a:t>văn bản.</a:t>
            </a:r>
          </a:p>
        </p:txBody>
      </p:sp>
      <p:sp>
        <p:nvSpPr>
          <p:cNvPr name="Freeform 6" id="6"/>
          <p:cNvSpPr/>
          <p:nvPr/>
        </p:nvSpPr>
        <p:spPr>
          <a:xfrm flipH="false" flipV="false" rot="0">
            <a:off x="16504215" y="-4307361"/>
            <a:ext cx="6771184" cy="6709628"/>
          </a:xfrm>
          <a:custGeom>
            <a:avLst/>
            <a:gdLst/>
            <a:ahLst/>
            <a:cxnLst/>
            <a:rect r="r" b="b" t="t" l="l"/>
            <a:pathLst>
              <a:path h="6709628" w="6771184">
                <a:moveTo>
                  <a:pt x="0" y="0"/>
                </a:moveTo>
                <a:lnTo>
                  <a:pt x="6771184" y="0"/>
                </a:lnTo>
                <a:lnTo>
                  <a:pt x="6771184"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11188172" cy="7593972"/>
          </a:xfrm>
          <a:custGeom>
            <a:avLst/>
            <a:gdLst/>
            <a:ahLst/>
            <a:cxnLst/>
            <a:rect r="r" b="b" t="t" l="l"/>
            <a:pathLst>
              <a:path h="7593972" w="11188172">
                <a:moveTo>
                  <a:pt x="0" y="0"/>
                </a:moveTo>
                <a:lnTo>
                  <a:pt x="11188172" y="0"/>
                </a:lnTo>
                <a:lnTo>
                  <a:pt x="11188172" y="7593972"/>
                </a:lnTo>
                <a:lnTo>
                  <a:pt x="0" y="7593972"/>
                </a:lnTo>
                <a:lnTo>
                  <a:pt x="0" y="0"/>
                </a:lnTo>
                <a:close/>
              </a:path>
            </a:pathLst>
          </a:custGeom>
          <a:blipFill>
            <a:blip r:embed="rId6"/>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850106" y="555124"/>
            <a:ext cx="15885218" cy="9677722"/>
            <a:chOff x="0" y="0"/>
            <a:chExt cx="4183761" cy="2548865"/>
          </a:xfrm>
        </p:grpSpPr>
        <p:sp>
          <p:nvSpPr>
            <p:cNvPr name="Freeform 3" id="3"/>
            <p:cNvSpPr/>
            <p:nvPr/>
          </p:nvSpPr>
          <p:spPr>
            <a:xfrm flipH="false" flipV="false" rot="0">
              <a:off x="0" y="0"/>
              <a:ext cx="4183761" cy="2548865"/>
            </a:xfrm>
            <a:custGeom>
              <a:avLst/>
              <a:gdLst/>
              <a:ahLst/>
              <a:cxnLst/>
              <a:rect r="r" b="b" t="t" l="l"/>
              <a:pathLst>
                <a:path h="2548865" w="4183761">
                  <a:moveTo>
                    <a:pt x="0" y="0"/>
                  </a:moveTo>
                  <a:lnTo>
                    <a:pt x="4183761" y="0"/>
                  </a:lnTo>
                  <a:lnTo>
                    <a:pt x="4183761" y="2548865"/>
                  </a:lnTo>
                  <a:lnTo>
                    <a:pt x="0" y="2548865"/>
                  </a:lnTo>
                  <a:close/>
                </a:path>
              </a:pathLst>
            </a:custGeom>
            <a:solidFill>
              <a:srgbClr val="FDDF97"/>
            </a:solidFill>
          </p:spPr>
        </p:sp>
        <p:sp>
          <p:nvSpPr>
            <p:cNvPr name="TextBox 4" id="4"/>
            <p:cNvSpPr txBox="true"/>
            <p:nvPr/>
          </p:nvSpPr>
          <p:spPr>
            <a:xfrm>
              <a:off x="0" y="-38100"/>
              <a:ext cx="4183761" cy="258696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Object 7" id="7"/>
          <p:cNvGraphicFramePr/>
          <p:nvPr/>
        </p:nvGraphicFramePr>
        <p:xfrm>
          <a:off x="850106" y="1228125"/>
          <a:ext cx="7586157" cy="4274588"/>
        </p:xfrm>
        <a:graphic>
          <a:graphicData uri="http://schemas.openxmlformats.org/presentationml/2006/ole">
            <p:oleObj imgW="9105900" imgH="57912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8" id="8"/>
          <p:cNvSpPr txBox="true"/>
          <p:nvPr/>
        </p:nvSpPr>
        <p:spPr>
          <a:xfrm rot="0">
            <a:off x="5770038" y="533399"/>
            <a:ext cx="7688768" cy="495301"/>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Open Sans 1"/>
                <a:ea typeface="Open Sans 1"/>
                <a:cs typeface="Open Sans 1"/>
                <a:sym typeface="Open Sans 1"/>
              </a:rPr>
              <a:t>Các Ứng dụng Chính và Vai trò</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2454922" y="971550"/>
            <a:ext cx="4804378" cy="7698456"/>
          </a:xfrm>
          <a:prstGeom prst="rect">
            <a:avLst/>
          </a:prstGeom>
        </p:spPr>
        <p:txBody>
          <a:bodyPr anchor="t" rtlCol="false" tIns="0" lIns="0" bIns="0" rIns="0">
            <a:spAutoFit/>
          </a:bodyPr>
          <a:lstStyle/>
          <a:p>
            <a:pPr algn="l">
              <a:lnSpc>
                <a:spcPts val="4060"/>
              </a:lnSpc>
            </a:pPr>
            <a:r>
              <a:rPr lang="en-US" sz="2900" b="true">
                <a:solidFill>
                  <a:srgbClr val="364968"/>
                </a:solidFill>
                <a:latin typeface="Open Sans 2 Bold"/>
                <a:ea typeface="Open Sans 2 Bold"/>
                <a:cs typeface="Open Sans 2 Bold"/>
                <a:sym typeface="Open Sans 2 Bold"/>
              </a:rPr>
              <a:t>Bước 2 – Gắn nhãn cho dữ liệu âm thanh</a:t>
            </a:r>
          </a:p>
          <a:p>
            <a:pPr algn="l">
              <a:lnSpc>
                <a:spcPts val="4060"/>
              </a:lnSpc>
            </a:pPr>
            <a:r>
              <a:rPr lang="en-US" sz="2900">
                <a:solidFill>
                  <a:srgbClr val="364968"/>
                </a:solidFill>
                <a:latin typeface="Open Sans 2"/>
                <a:ea typeface="Open Sans 2"/>
                <a:cs typeface="Open Sans 2"/>
                <a:sym typeface="Open Sans 2"/>
              </a:rPr>
              <a:t>Bây giờ, bạn sẽ ở trang âm thanh, nơi bạn có thể phát âm thanh và nhập tên thẻ ở định dạng văn bản vào phần Phiên âm bên dưới âm thanh.</a:t>
            </a:r>
          </a:p>
          <a:p>
            <a:pPr algn="l">
              <a:lnSpc>
                <a:spcPts val="4060"/>
              </a:lnSpc>
            </a:pPr>
          </a:p>
          <a:p>
            <a:pPr algn="l">
              <a:lnSpc>
                <a:spcPts val="4060"/>
              </a:lnSpc>
            </a:pPr>
            <a:r>
              <a:rPr lang="en-US" sz="2900">
                <a:solidFill>
                  <a:srgbClr val="364968"/>
                </a:solidFill>
                <a:latin typeface="Open Sans 2"/>
                <a:ea typeface="Open Sans 2"/>
                <a:cs typeface="Open Sans 2"/>
                <a:sym typeface="Open Sans 2"/>
              </a:rPr>
              <a:t>Bây giờ, bạn cần thêm nhãn phiên âm cho dữ liệu âm thanh của mình. Như được hiển thị trong ảnh chụp màn hình sau, có một tab Phát để phát</a:t>
            </a:r>
            <a:r>
              <a:rPr lang="en-US" sz="2900">
                <a:solidFill>
                  <a:srgbClr val="364968"/>
                </a:solidFill>
                <a:latin typeface="Open Sans 2"/>
                <a:ea typeface="Open Sans 2"/>
                <a:cs typeface="Open Sans 2"/>
                <a:sym typeface="Open Sans 2"/>
              </a:rPr>
              <a:t> </a:t>
            </a:r>
            <a:r>
              <a:rPr lang="en-US" sz="2900">
                <a:solidFill>
                  <a:srgbClr val="364968"/>
                </a:solidFill>
                <a:latin typeface="Open Sans 2"/>
                <a:ea typeface="Open Sans 2"/>
                <a:cs typeface="Open Sans 2"/>
                <a:sym typeface="Open Sans 2"/>
              </a:rPr>
              <a:t>âm thanh:</a:t>
            </a:r>
          </a:p>
        </p:txBody>
      </p:sp>
      <p:sp>
        <p:nvSpPr>
          <p:cNvPr name="Freeform 6" id="6"/>
          <p:cNvSpPr/>
          <p:nvPr/>
        </p:nvSpPr>
        <p:spPr>
          <a:xfrm flipH="false" flipV="false" rot="0">
            <a:off x="16504215" y="-4307361"/>
            <a:ext cx="6771184" cy="6709628"/>
          </a:xfrm>
          <a:custGeom>
            <a:avLst/>
            <a:gdLst/>
            <a:ahLst/>
            <a:cxnLst/>
            <a:rect r="r" b="b" t="t" l="l"/>
            <a:pathLst>
              <a:path h="6709628" w="6771184">
                <a:moveTo>
                  <a:pt x="0" y="0"/>
                </a:moveTo>
                <a:lnTo>
                  <a:pt x="6771184" y="0"/>
                </a:lnTo>
                <a:lnTo>
                  <a:pt x="6771184"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11055551" cy="6315484"/>
          </a:xfrm>
          <a:custGeom>
            <a:avLst/>
            <a:gdLst/>
            <a:ahLst/>
            <a:cxnLst/>
            <a:rect r="r" b="b" t="t" l="l"/>
            <a:pathLst>
              <a:path h="6315484" w="11055551">
                <a:moveTo>
                  <a:pt x="0" y="0"/>
                </a:moveTo>
                <a:lnTo>
                  <a:pt x="11055551" y="0"/>
                </a:lnTo>
                <a:lnTo>
                  <a:pt x="11055551" y="6315484"/>
                </a:lnTo>
                <a:lnTo>
                  <a:pt x="0" y="6315484"/>
                </a:lnTo>
                <a:lnTo>
                  <a:pt x="0" y="0"/>
                </a:lnTo>
                <a:close/>
              </a:path>
            </a:pathLst>
          </a:custGeom>
          <a:blipFill>
            <a:blip r:embed="rId6"/>
            <a:stretch>
              <a:fillRect l="0" t="0" r="0" b="0"/>
            </a:stretch>
          </a:blipFill>
        </p:spPr>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2454922" y="971550"/>
            <a:ext cx="4804378" cy="6155463"/>
          </a:xfrm>
          <a:prstGeom prst="rect">
            <a:avLst/>
          </a:prstGeom>
        </p:spPr>
        <p:txBody>
          <a:bodyPr anchor="t" rtlCol="false" tIns="0" lIns="0" bIns="0" rIns="0">
            <a:spAutoFit/>
          </a:bodyPr>
          <a:lstStyle/>
          <a:p>
            <a:pPr algn="l">
              <a:lnSpc>
                <a:spcPts val="4060"/>
              </a:lnSpc>
            </a:pPr>
            <a:r>
              <a:rPr lang="en-US" sz="2900">
                <a:solidFill>
                  <a:srgbClr val="364968"/>
                </a:solidFill>
                <a:latin typeface="Open Sans 2"/>
                <a:ea typeface="Open Sans 2"/>
                <a:cs typeface="Open Sans 2"/>
                <a:sym typeface="Open Sans 2"/>
              </a:rPr>
              <a:t>Select the cat label for this audio, as shown here</a:t>
            </a:r>
            <a:r>
              <a:rPr lang="en-US" sz="2900" b="true">
                <a:solidFill>
                  <a:srgbClr val="364968"/>
                </a:solidFill>
                <a:latin typeface="Open Sans 2 Bold"/>
                <a:ea typeface="Open Sans 2 Bold"/>
                <a:cs typeface="Open Sans 2 Bold"/>
                <a:sym typeface="Open Sans 2 Bold"/>
              </a:rPr>
              <a:t>:</a:t>
            </a:r>
          </a:p>
          <a:p>
            <a:pPr algn="l">
              <a:lnSpc>
                <a:spcPts val="4060"/>
              </a:lnSpc>
            </a:pPr>
          </a:p>
          <a:p>
            <a:pPr algn="l">
              <a:lnSpc>
                <a:spcPts val="4060"/>
              </a:lnSpc>
            </a:pPr>
            <a:r>
              <a:rPr lang="en-US" sz="2900">
                <a:solidFill>
                  <a:srgbClr val="364968"/>
                </a:solidFill>
                <a:latin typeface="Open Sans 2"/>
                <a:ea typeface="Open Sans 2"/>
                <a:cs typeface="Open Sans 2"/>
                <a:sym typeface="Open Sans 2"/>
              </a:rPr>
              <a:t>You have seen how to create a project for audio data and label the audio data in Azure Machine Learning. Let’s now see how to integrate this labeled data for training ML models in the Azure Machine Learning pipeline.</a:t>
            </a:r>
          </a:p>
        </p:txBody>
      </p:sp>
      <p:sp>
        <p:nvSpPr>
          <p:cNvPr name="Freeform 6" id="6"/>
          <p:cNvSpPr/>
          <p:nvPr/>
        </p:nvSpPr>
        <p:spPr>
          <a:xfrm flipH="false" flipV="false" rot="0">
            <a:off x="16504215" y="-4307361"/>
            <a:ext cx="6771184" cy="6709628"/>
          </a:xfrm>
          <a:custGeom>
            <a:avLst/>
            <a:gdLst/>
            <a:ahLst/>
            <a:cxnLst/>
            <a:rect r="r" b="b" t="t" l="l"/>
            <a:pathLst>
              <a:path h="6709628" w="6771184">
                <a:moveTo>
                  <a:pt x="0" y="0"/>
                </a:moveTo>
                <a:lnTo>
                  <a:pt x="6771184" y="0"/>
                </a:lnTo>
                <a:lnTo>
                  <a:pt x="6771184"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11212378" cy="6334994"/>
          </a:xfrm>
          <a:custGeom>
            <a:avLst/>
            <a:gdLst/>
            <a:ahLst/>
            <a:cxnLst/>
            <a:rect r="r" b="b" t="t" l="l"/>
            <a:pathLst>
              <a:path h="6334994" w="11212378">
                <a:moveTo>
                  <a:pt x="0" y="0"/>
                </a:moveTo>
                <a:lnTo>
                  <a:pt x="11212378" y="0"/>
                </a:lnTo>
                <a:lnTo>
                  <a:pt x="11212378" y="6334994"/>
                </a:lnTo>
                <a:lnTo>
                  <a:pt x="0" y="6334994"/>
                </a:lnTo>
                <a:lnTo>
                  <a:pt x="0" y="0"/>
                </a:lnTo>
                <a:close/>
              </a:path>
            </a:pathLst>
          </a:custGeom>
          <a:blipFill>
            <a:blip r:embed="rId6"/>
            <a:stretch>
              <a:fillRect l="0" t="0" r="0" b="0"/>
            </a:stretch>
          </a:blipFill>
        </p:spPr>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753594"/>
            <a:ext cx="16230600" cy="8779811"/>
            <a:chOff x="0" y="0"/>
            <a:chExt cx="4274726" cy="2312378"/>
          </a:xfrm>
        </p:grpSpPr>
        <p:sp>
          <p:nvSpPr>
            <p:cNvPr name="Freeform 3" id="3"/>
            <p:cNvSpPr/>
            <p:nvPr/>
          </p:nvSpPr>
          <p:spPr>
            <a:xfrm flipH="false" flipV="false" rot="0">
              <a:off x="0" y="0"/>
              <a:ext cx="4274726" cy="2312378"/>
            </a:xfrm>
            <a:custGeom>
              <a:avLst/>
              <a:gdLst/>
              <a:ahLst/>
              <a:cxnLst/>
              <a:rect r="r" b="b" t="t" l="l"/>
              <a:pathLst>
                <a:path h="2312378" w="4274726">
                  <a:moveTo>
                    <a:pt x="0" y="0"/>
                  </a:moveTo>
                  <a:lnTo>
                    <a:pt x="4274726" y="0"/>
                  </a:lnTo>
                  <a:lnTo>
                    <a:pt x="4274726" y="2312378"/>
                  </a:lnTo>
                  <a:lnTo>
                    <a:pt x="0" y="2312378"/>
                  </a:lnTo>
                  <a:close/>
                </a:path>
              </a:pathLst>
            </a:custGeom>
            <a:solidFill>
              <a:srgbClr val="FDDF97"/>
            </a:solidFill>
          </p:spPr>
        </p:sp>
        <p:sp>
          <p:nvSpPr>
            <p:cNvPr name="TextBox 4" id="4"/>
            <p:cNvSpPr txBox="true"/>
            <p:nvPr/>
          </p:nvSpPr>
          <p:spPr>
            <a:xfrm>
              <a:off x="0" y="-38100"/>
              <a:ext cx="4274726" cy="235047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446153">
            <a:off x="14486036" y="6854506"/>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828688">
            <a:off x="-5035082" y="-5872670"/>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020801" y="2584609"/>
            <a:ext cx="14246398" cy="5683930"/>
          </a:xfrm>
          <a:prstGeom prst="rect">
            <a:avLst/>
          </a:prstGeom>
        </p:spPr>
        <p:txBody>
          <a:bodyPr anchor="t" rtlCol="false" tIns="0" lIns="0" bIns="0" rIns="0">
            <a:spAutoFit/>
          </a:bodyPr>
          <a:lstStyle/>
          <a:p>
            <a:pPr algn="ctr">
              <a:lnSpc>
                <a:spcPts val="11200"/>
              </a:lnSpc>
              <a:spcBef>
                <a:spcPct val="0"/>
              </a:spcBef>
            </a:pPr>
            <a:r>
              <a:rPr lang="en-US" sz="8000">
                <a:solidFill>
                  <a:srgbClr val="364968"/>
                </a:solidFill>
                <a:latin typeface="Cooper BT Heavy"/>
                <a:ea typeface="Cooper BT Heavy"/>
                <a:cs typeface="Cooper BT Heavy"/>
                <a:sym typeface="Cooper BT Heavy"/>
              </a:rPr>
              <a:t>In</a:t>
            </a:r>
            <a:r>
              <a:rPr lang="en-US" sz="8000">
                <a:solidFill>
                  <a:srgbClr val="364968"/>
                </a:solidFill>
                <a:latin typeface="Cooper BT Heavy"/>
                <a:ea typeface="Cooper BT Heavy"/>
                <a:cs typeface="Cooper BT Heavy"/>
                <a:sym typeface="Cooper BT Heavy"/>
              </a:rPr>
              <a:t>tegration of the Azure Machine Learning pipeline with the labeled dataset</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463534" y="1096359"/>
            <a:ext cx="15040681" cy="7521356"/>
          </a:xfrm>
          <a:prstGeom prst="rect">
            <a:avLst/>
          </a:prstGeom>
        </p:spPr>
        <p:txBody>
          <a:bodyPr anchor="t" rtlCol="false" tIns="0" lIns="0" bIns="0" rIns="0">
            <a:spAutoFit/>
          </a:bodyPr>
          <a:lstStyle/>
          <a:p>
            <a:pPr algn="l">
              <a:lnSpc>
                <a:spcPts val="5459"/>
              </a:lnSpc>
            </a:pPr>
            <a:r>
              <a:rPr lang="en-US" sz="3899" b="true">
                <a:solidFill>
                  <a:srgbClr val="364968"/>
                </a:solidFill>
                <a:latin typeface="Open Sans 2 Bold"/>
                <a:ea typeface="Open Sans 2 Bold"/>
                <a:cs typeface="Open Sans 2 Bold"/>
                <a:sym typeface="Open Sans 2 Bold"/>
              </a:rPr>
              <a:t>Quy trình huấn luyện mô hình với Azure Machine Learning</a:t>
            </a:r>
          </a:p>
          <a:p>
            <a:pPr algn="l" marL="842005" indent="-421003" lvl="1">
              <a:lnSpc>
                <a:spcPts val="5459"/>
              </a:lnSpc>
              <a:buAutoNum type="arabicPeriod" startAt="1"/>
            </a:pPr>
            <a:r>
              <a:rPr lang="en-US" sz="3899">
                <a:solidFill>
                  <a:srgbClr val="364968"/>
                </a:solidFill>
                <a:latin typeface="Open Sans 2"/>
                <a:ea typeface="Open Sans 2"/>
                <a:cs typeface="Open Sans 2"/>
                <a:sym typeface="Open Sans 2"/>
              </a:rPr>
              <a:t>Tạo Workspace – thiết lập môi trường Azure ML.</a:t>
            </a:r>
          </a:p>
          <a:p>
            <a:pPr algn="l" marL="842005" indent="-421003" lvl="1">
              <a:lnSpc>
                <a:spcPts val="5459"/>
              </a:lnSpc>
              <a:buAutoNum type="arabicPeriod" startAt="1"/>
            </a:pPr>
            <a:r>
              <a:rPr lang="en-US" sz="3899">
                <a:solidFill>
                  <a:srgbClr val="364968"/>
                </a:solidFill>
                <a:latin typeface="Open Sans 2"/>
                <a:ea typeface="Open Sans 2"/>
                <a:cs typeface="Open Sans 2"/>
                <a:sym typeface="Open Sans 2"/>
              </a:rPr>
              <a:t>Gắn nhãn dữ liệu – tạo dự án, upload và quản lý dữ liệu.</a:t>
            </a:r>
          </a:p>
          <a:p>
            <a:pPr algn="l" marL="842005" indent="-421003" lvl="1">
              <a:lnSpc>
                <a:spcPts val="5459"/>
              </a:lnSpc>
              <a:buAutoNum type="arabicPeriod" startAt="1"/>
            </a:pPr>
            <a:r>
              <a:rPr lang="en-US" sz="3899">
                <a:solidFill>
                  <a:srgbClr val="364968"/>
                </a:solidFill>
                <a:latin typeface="Open Sans 2"/>
                <a:ea typeface="Open Sans 2"/>
                <a:cs typeface="Open Sans 2"/>
                <a:sym typeface="Open Sans 2"/>
              </a:rPr>
              <a:t>Lưu</a:t>
            </a:r>
            <a:r>
              <a:rPr lang="en-US" sz="3899">
                <a:solidFill>
                  <a:srgbClr val="364968"/>
                </a:solidFill>
                <a:latin typeface="Open Sans 2"/>
                <a:ea typeface="Open Sans 2"/>
                <a:cs typeface="Open Sans 2"/>
                <a:sym typeface="Open Sans 2"/>
              </a:rPr>
              <a:t> dữ liệu đã gắn nhãn – lưu trong Azure Storage / Dataset.</a:t>
            </a:r>
          </a:p>
          <a:p>
            <a:pPr algn="l" marL="842005" indent="-421003" lvl="1">
              <a:lnSpc>
                <a:spcPts val="5459"/>
              </a:lnSpc>
              <a:buAutoNum type="arabicPeriod" startAt="1"/>
            </a:pPr>
            <a:r>
              <a:rPr lang="en-US" sz="3899">
                <a:solidFill>
                  <a:srgbClr val="364968"/>
                </a:solidFill>
                <a:latin typeface="Open Sans 2"/>
                <a:ea typeface="Open Sans 2"/>
                <a:cs typeface="Open Sans 2"/>
                <a:sym typeface="Open Sans 2"/>
              </a:rPr>
              <a:t>Xây dựng Pipeline ML – gồm tiền xử lý, huấn luyện, đánh giá.</a:t>
            </a:r>
          </a:p>
          <a:p>
            <a:pPr algn="l" marL="842005" indent="-421003" lvl="1">
              <a:lnSpc>
                <a:spcPts val="5459"/>
              </a:lnSpc>
              <a:buAutoNum type="arabicPeriod" startAt="1"/>
            </a:pPr>
            <a:r>
              <a:rPr lang="en-US" sz="3899">
                <a:solidFill>
                  <a:srgbClr val="364968"/>
                </a:solidFill>
                <a:latin typeface="Open Sans 2"/>
                <a:ea typeface="Open Sans 2"/>
                <a:cs typeface="Open Sans 2"/>
                <a:sym typeface="Open Sans 2"/>
              </a:rPr>
              <a:t>T</a:t>
            </a:r>
            <a:r>
              <a:rPr lang="en-US" sz="3899">
                <a:solidFill>
                  <a:srgbClr val="364968"/>
                </a:solidFill>
                <a:latin typeface="Open Sans 2"/>
                <a:ea typeface="Open Sans 2"/>
                <a:cs typeface="Open Sans 2"/>
                <a:sym typeface="Open Sans 2"/>
              </a:rPr>
              <a:t>ham chiếu dữ liệu đã gắn nhãn – dùng trong bước huấn luyện.</a:t>
            </a:r>
          </a:p>
          <a:p>
            <a:pPr algn="l" marL="842005" indent="-421003" lvl="1">
              <a:lnSpc>
                <a:spcPts val="5459"/>
              </a:lnSpc>
              <a:buAutoNum type="arabicPeriod" startAt="1"/>
            </a:pPr>
            <a:r>
              <a:rPr lang="en-US" sz="3899">
                <a:solidFill>
                  <a:srgbClr val="364968"/>
                </a:solidFill>
                <a:latin typeface="Open Sans 2"/>
                <a:ea typeface="Open Sans 2"/>
                <a:cs typeface="Open Sans 2"/>
                <a:sym typeface="Open Sans 2"/>
              </a:rPr>
              <a:t>C</a:t>
            </a:r>
            <a:r>
              <a:rPr lang="en-US" sz="3899">
                <a:solidFill>
                  <a:srgbClr val="364968"/>
                </a:solidFill>
                <a:latin typeface="Open Sans 2"/>
                <a:ea typeface="Open Sans 2"/>
                <a:cs typeface="Open Sans 2"/>
                <a:sym typeface="Open Sans 2"/>
              </a:rPr>
              <a:t>hạy Pipeline – tự động hóa quy trình huấn luyện và đánh giá.</a:t>
            </a:r>
          </a:p>
          <a:p>
            <a:pPr algn="l" marL="842005" indent="-421003" lvl="1">
              <a:lnSpc>
                <a:spcPts val="5459"/>
              </a:lnSpc>
              <a:buAutoNum type="arabicPeriod" startAt="1"/>
            </a:pPr>
            <a:r>
              <a:rPr lang="en-US" sz="3899">
                <a:solidFill>
                  <a:srgbClr val="364968"/>
                </a:solidFill>
                <a:latin typeface="Open Sans 2"/>
                <a:ea typeface="Open Sans 2"/>
                <a:cs typeface="Open Sans 2"/>
                <a:sym typeface="Open Sans 2"/>
              </a:rPr>
              <a:t>G</a:t>
            </a:r>
            <a:r>
              <a:rPr lang="en-US" sz="3899">
                <a:solidFill>
                  <a:srgbClr val="364968"/>
                </a:solidFill>
                <a:latin typeface="Open Sans 2"/>
                <a:ea typeface="Open Sans 2"/>
                <a:cs typeface="Open Sans 2"/>
                <a:sym typeface="Open Sans 2"/>
              </a:rPr>
              <a:t>iám sát &amp; Cải tiến – theo dõi hiệu suất và tinh chỉnh mô hình.</a:t>
            </a:r>
          </a:p>
        </p:txBody>
      </p:sp>
      <p:sp>
        <p:nvSpPr>
          <p:cNvPr name="Freeform 6" id="6"/>
          <p:cNvSpPr/>
          <p:nvPr/>
        </p:nvSpPr>
        <p:spPr>
          <a:xfrm flipH="false" flipV="false" rot="0">
            <a:off x="16456590" y="-4307361"/>
            <a:ext cx="6771184" cy="6709628"/>
          </a:xfrm>
          <a:custGeom>
            <a:avLst/>
            <a:gdLst/>
            <a:ahLst/>
            <a:cxnLst/>
            <a:rect r="r" b="b" t="t" l="l"/>
            <a:pathLst>
              <a:path h="6709628" w="6771184">
                <a:moveTo>
                  <a:pt x="0" y="0"/>
                </a:moveTo>
                <a:lnTo>
                  <a:pt x="6771184" y="0"/>
                </a:lnTo>
                <a:lnTo>
                  <a:pt x="6771184"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1956582" y="1115409"/>
            <a:ext cx="5049973" cy="7305705"/>
          </a:xfrm>
          <a:prstGeom prst="rect">
            <a:avLst/>
          </a:prstGeom>
        </p:spPr>
        <p:txBody>
          <a:bodyPr anchor="t" rtlCol="false" tIns="0" lIns="0" bIns="0" rIns="0">
            <a:spAutoFit/>
          </a:bodyPr>
          <a:lstStyle/>
          <a:p>
            <a:pPr algn="l">
              <a:lnSpc>
                <a:spcPts val="3640"/>
              </a:lnSpc>
            </a:pPr>
            <a:r>
              <a:rPr lang="en-US" sz="2600">
                <a:solidFill>
                  <a:srgbClr val="364968"/>
                </a:solidFill>
                <a:latin typeface="Open Sans 2"/>
                <a:ea typeface="Open Sans 2"/>
                <a:cs typeface="Open Sans 2"/>
                <a:sym typeface="Open Sans 2"/>
              </a:rPr>
              <a:t>Sau đây là một ví dụ đơn giản sử dụng Azure Machine Learning SDK để bạn hiểu rõ hơn</a:t>
            </a:r>
          </a:p>
          <a:p>
            <a:pPr algn="l">
              <a:lnSpc>
                <a:spcPts val="3640"/>
              </a:lnSpc>
            </a:pPr>
          </a:p>
          <a:p>
            <a:pPr algn="l">
              <a:lnSpc>
                <a:spcPts val="3640"/>
              </a:lnSpc>
            </a:pPr>
            <a:r>
              <a:rPr lang="en-US" sz="2600">
                <a:solidFill>
                  <a:srgbClr val="364968"/>
                </a:solidFill>
                <a:latin typeface="Open Sans 2"/>
                <a:ea typeface="Open Sans 2"/>
                <a:cs typeface="Open Sans 2"/>
                <a:sym typeface="Open Sans 2"/>
              </a:rPr>
              <a:t>Hãy nhớ thay thế 'your_labeled_dataset_name' và 'your_required_packages' bằng tên tập dữ liệu thực tế và các gói Python cần thiết của bạn.</a:t>
            </a:r>
          </a:p>
          <a:p>
            <a:pPr algn="l">
              <a:lnSpc>
                <a:spcPts val="3640"/>
              </a:lnSpc>
            </a:pPr>
          </a:p>
          <a:p>
            <a:pPr algn="l">
              <a:lnSpc>
                <a:spcPts val="3640"/>
              </a:lnSpc>
            </a:pPr>
            <a:r>
              <a:rPr lang="en-US" sz="2600">
                <a:solidFill>
                  <a:srgbClr val="364968"/>
                </a:solidFill>
                <a:latin typeface="Open Sans 2"/>
                <a:ea typeface="Open Sans 2"/>
                <a:cs typeface="Open Sans 2"/>
                <a:sym typeface="Open Sans 2"/>
              </a:rPr>
              <a:t>Điều chỉnh các bước pipeline theo trường hợp sử dụng và yêu cầu cụ thể của bạn. Tài liệu Azure Machine Learning SDK cung cấp thông tin chi tiết về cách định nghĩa và chạy pipeline.</a:t>
            </a:r>
          </a:p>
        </p:txBody>
      </p:sp>
      <p:sp>
        <p:nvSpPr>
          <p:cNvPr name="Freeform 6" id="6"/>
          <p:cNvSpPr/>
          <p:nvPr/>
        </p:nvSpPr>
        <p:spPr>
          <a:xfrm flipH="false" flipV="false" rot="0">
            <a:off x="16504215" y="-4307361"/>
            <a:ext cx="6771184" cy="6709628"/>
          </a:xfrm>
          <a:custGeom>
            <a:avLst/>
            <a:gdLst/>
            <a:ahLst/>
            <a:cxnLst/>
            <a:rect r="r" b="b" t="t" l="l"/>
            <a:pathLst>
              <a:path h="6709628" w="6771184">
                <a:moveTo>
                  <a:pt x="0" y="0"/>
                </a:moveTo>
                <a:lnTo>
                  <a:pt x="6771184" y="0"/>
                </a:lnTo>
                <a:lnTo>
                  <a:pt x="6771184"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10619196" cy="8078860"/>
          </a:xfrm>
          <a:custGeom>
            <a:avLst/>
            <a:gdLst/>
            <a:ahLst/>
            <a:cxnLst/>
            <a:rect r="r" b="b" t="t" l="l"/>
            <a:pathLst>
              <a:path h="8078860" w="10619196">
                <a:moveTo>
                  <a:pt x="0" y="0"/>
                </a:moveTo>
                <a:lnTo>
                  <a:pt x="10619196" y="0"/>
                </a:lnTo>
                <a:lnTo>
                  <a:pt x="10619196" y="8078860"/>
                </a:lnTo>
                <a:lnTo>
                  <a:pt x="0" y="8078860"/>
                </a:lnTo>
                <a:lnTo>
                  <a:pt x="0" y="0"/>
                </a:lnTo>
                <a:close/>
              </a:path>
            </a:pathLst>
          </a:custGeom>
          <a:blipFill>
            <a:blip r:embed="rId6"/>
            <a:stretch>
              <a:fillRect l="0" t="0" r="0" b="0"/>
            </a:stretch>
          </a:blipFill>
        </p:spPr>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753594"/>
            <a:ext cx="16230600" cy="8779811"/>
            <a:chOff x="0" y="0"/>
            <a:chExt cx="4274726" cy="2312378"/>
          </a:xfrm>
        </p:grpSpPr>
        <p:sp>
          <p:nvSpPr>
            <p:cNvPr name="Freeform 3" id="3"/>
            <p:cNvSpPr/>
            <p:nvPr/>
          </p:nvSpPr>
          <p:spPr>
            <a:xfrm flipH="false" flipV="false" rot="0">
              <a:off x="0" y="0"/>
              <a:ext cx="4274726" cy="2312378"/>
            </a:xfrm>
            <a:custGeom>
              <a:avLst/>
              <a:gdLst/>
              <a:ahLst/>
              <a:cxnLst/>
              <a:rect r="r" b="b" t="t" l="l"/>
              <a:pathLst>
                <a:path h="2312378" w="4274726">
                  <a:moveTo>
                    <a:pt x="0" y="0"/>
                  </a:moveTo>
                  <a:lnTo>
                    <a:pt x="4274726" y="0"/>
                  </a:lnTo>
                  <a:lnTo>
                    <a:pt x="4274726" y="2312378"/>
                  </a:lnTo>
                  <a:lnTo>
                    <a:pt x="0" y="2312378"/>
                  </a:lnTo>
                  <a:close/>
                </a:path>
              </a:pathLst>
            </a:custGeom>
            <a:solidFill>
              <a:srgbClr val="FDDF97"/>
            </a:solidFill>
          </p:spPr>
        </p:sp>
        <p:sp>
          <p:nvSpPr>
            <p:cNvPr name="TextBox 4" id="4"/>
            <p:cNvSpPr txBox="true"/>
            <p:nvPr/>
          </p:nvSpPr>
          <p:spPr>
            <a:xfrm>
              <a:off x="0" y="-38100"/>
              <a:ext cx="4274726" cy="235047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446153">
            <a:off x="14486036" y="6854506"/>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828688">
            <a:off x="-5035082" y="-5872670"/>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020801" y="3657922"/>
            <a:ext cx="14246398" cy="2809232"/>
          </a:xfrm>
          <a:prstGeom prst="rect">
            <a:avLst/>
          </a:prstGeom>
        </p:spPr>
        <p:txBody>
          <a:bodyPr anchor="t" rtlCol="false" tIns="0" lIns="0" bIns="0" rIns="0">
            <a:spAutoFit/>
          </a:bodyPr>
          <a:lstStyle/>
          <a:p>
            <a:pPr algn="ctr">
              <a:lnSpc>
                <a:spcPts val="11200"/>
              </a:lnSpc>
              <a:spcBef>
                <a:spcPct val="0"/>
              </a:spcBef>
            </a:pPr>
            <a:r>
              <a:rPr lang="en-US" sz="8000">
                <a:solidFill>
                  <a:srgbClr val="364968"/>
                </a:solidFill>
                <a:latin typeface="Cooper BT Heavy"/>
                <a:ea typeface="Cooper BT Heavy"/>
                <a:cs typeface="Cooper BT Heavy"/>
                <a:sym typeface="Cooper BT Heavy"/>
              </a:rPr>
              <a:t>Expl</a:t>
            </a:r>
            <a:r>
              <a:rPr lang="en-US" sz="8000">
                <a:solidFill>
                  <a:srgbClr val="364968"/>
                </a:solidFill>
                <a:latin typeface="Cooper BT Heavy"/>
                <a:ea typeface="Cooper BT Heavy"/>
                <a:cs typeface="Cooper BT Heavy"/>
                <a:sym typeface="Cooper BT Heavy"/>
              </a:rPr>
              <a:t>oring Label Studio</a:t>
            </a:r>
          </a:p>
          <a:p>
            <a:pPr algn="ctr">
              <a:lnSpc>
                <a:spcPts val="11200"/>
              </a:lnSpc>
              <a:spcBef>
                <a:spcPct val="0"/>
              </a:spcBef>
            </a:pP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1416050"/>
            <a:ext cx="7850349" cy="7448814"/>
          </a:xfrm>
          <a:prstGeom prst="rect">
            <a:avLst/>
          </a:prstGeom>
        </p:spPr>
        <p:txBody>
          <a:bodyPr anchor="t" rtlCol="false" tIns="0" lIns="0" bIns="0" rIns="0">
            <a:spAutoFit/>
          </a:bodyPr>
          <a:lstStyle/>
          <a:p>
            <a:pPr algn="l">
              <a:lnSpc>
                <a:spcPts val="4200"/>
              </a:lnSpc>
            </a:pPr>
            <a:r>
              <a:rPr lang="en-US" sz="3000" b="true">
                <a:solidFill>
                  <a:srgbClr val="364968"/>
                </a:solidFill>
                <a:latin typeface="Open Sans 2 Bold"/>
                <a:ea typeface="Open Sans 2 Bold"/>
                <a:cs typeface="Open Sans 2 Bold"/>
                <a:sym typeface="Open Sans 2 Bold"/>
              </a:rPr>
              <a:t>Label Studio (</a:t>
            </a:r>
            <a:r>
              <a:rPr lang="en-US" b="true" sz="3000" u="sng">
                <a:solidFill>
                  <a:srgbClr val="364968"/>
                </a:solidFill>
                <a:latin typeface="Open Sans 2 Bold"/>
                <a:ea typeface="Open Sans 2 Bold"/>
                <a:cs typeface="Open Sans 2 Bold"/>
                <a:sym typeface="Open Sans 2 Bold"/>
              </a:rPr>
              <a:t>https://labelstud.io/</a:t>
            </a:r>
            <a:r>
              <a:rPr lang="en-US" sz="3000" b="true">
                <a:solidFill>
                  <a:srgbClr val="364968"/>
                </a:solidFill>
                <a:latin typeface="Open Sans 2 Bold"/>
                <a:ea typeface="Open Sans 2 Bold"/>
                <a:cs typeface="Open Sans 2 Bold"/>
                <a:sym typeface="Open Sans 2 Bold"/>
              </a:rPr>
              <a:t>) </a:t>
            </a:r>
            <a:r>
              <a:rPr lang="en-US" sz="3000">
                <a:solidFill>
                  <a:srgbClr val="364968"/>
                </a:solidFill>
                <a:latin typeface="Open Sans 2"/>
                <a:ea typeface="Open Sans 2"/>
                <a:cs typeface="Open Sans 2"/>
                <a:sym typeface="Open Sans 2"/>
              </a:rPr>
              <a:t>là một nền tảng gắn nhãn và chú thích dữ liệu nguồn mở được thiết kế để đơn giản hóa quy trình gắn nhãn các loại dữ liệu đa dạng, bao gồm hình ảnh, văn bản và âm thanh. Với giao diện thân thiện với người dùng, Label Studio hỗ trợ các chuyên gia học máy và nhà khoa học dữ liệu gắn nhãn và chú thích hiệu quả các tập dữ liệu để huấn luyện và đánh giá mô hình. Tính linh hoạt, các tính năng cộng tác và hỗ trợ nhiều tác vụ gắn nhãn khiến nó trở thành một công cụ hữu ích trong việc phát triển các mô hình học máy mạnh mẽ và chính xác.</a:t>
            </a:r>
          </a:p>
        </p:txBody>
      </p:sp>
      <p:sp>
        <p:nvSpPr>
          <p:cNvPr name="Freeform 6" id="6"/>
          <p:cNvSpPr/>
          <p:nvPr/>
        </p:nvSpPr>
        <p:spPr>
          <a:xfrm flipH="false" flipV="false" rot="0">
            <a:off x="16504215" y="-4307361"/>
            <a:ext cx="6771184" cy="6709628"/>
          </a:xfrm>
          <a:custGeom>
            <a:avLst/>
            <a:gdLst/>
            <a:ahLst/>
            <a:cxnLst/>
            <a:rect r="r" b="b" t="t" l="l"/>
            <a:pathLst>
              <a:path h="6709628" w="6771184">
                <a:moveTo>
                  <a:pt x="0" y="0"/>
                </a:moveTo>
                <a:lnTo>
                  <a:pt x="6771184" y="0"/>
                </a:lnTo>
                <a:lnTo>
                  <a:pt x="6771184"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9144000" y="1473200"/>
            <a:ext cx="8115300" cy="3935921"/>
          </a:xfrm>
          <a:custGeom>
            <a:avLst/>
            <a:gdLst/>
            <a:ahLst/>
            <a:cxnLst/>
            <a:rect r="r" b="b" t="t" l="l"/>
            <a:pathLst>
              <a:path h="3935921" w="8115300">
                <a:moveTo>
                  <a:pt x="0" y="0"/>
                </a:moveTo>
                <a:lnTo>
                  <a:pt x="8115300" y="0"/>
                </a:lnTo>
                <a:lnTo>
                  <a:pt x="8115300" y="3935921"/>
                </a:lnTo>
                <a:lnTo>
                  <a:pt x="0" y="3935921"/>
                </a:lnTo>
                <a:lnTo>
                  <a:pt x="0" y="0"/>
                </a:lnTo>
                <a:close/>
              </a:path>
            </a:pathLst>
          </a:custGeom>
          <a:blipFill>
            <a:blip r:embed="rId6"/>
            <a:stretch>
              <a:fillRect l="0" t="0" r="0" b="0"/>
            </a:stretch>
          </a:blipFill>
        </p:spPr>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480706" y="7396290"/>
            <a:ext cx="6655999" cy="6595490"/>
          </a:xfrm>
          <a:custGeom>
            <a:avLst/>
            <a:gdLst/>
            <a:ahLst/>
            <a:cxnLst/>
            <a:rect r="r" b="b" t="t" l="l"/>
            <a:pathLst>
              <a:path h="6595490" w="6655999">
                <a:moveTo>
                  <a:pt x="0" y="0"/>
                </a:moveTo>
                <a:lnTo>
                  <a:pt x="6655999" y="0"/>
                </a:lnTo>
                <a:lnTo>
                  <a:pt x="6655999" y="6595490"/>
                </a:lnTo>
                <a:lnTo>
                  <a:pt x="0" y="6595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28700" y="2954654"/>
            <a:ext cx="16230600" cy="5169904"/>
          </a:xfrm>
          <a:prstGeom prst="rect">
            <a:avLst/>
          </a:prstGeom>
        </p:spPr>
        <p:txBody>
          <a:bodyPr anchor="t" rtlCol="false" tIns="0" lIns="0" bIns="0" rIns="0">
            <a:spAutoFit/>
          </a:bodyPr>
          <a:lstStyle/>
          <a:p>
            <a:pPr algn="l">
              <a:lnSpc>
                <a:spcPts val="5880"/>
              </a:lnSpc>
            </a:pPr>
            <a:r>
              <a:rPr lang="en-US" sz="4200">
                <a:solidFill>
                  <a:srgbClr val="364968"/>
                </a:solidFill>
                <a:latin typeface="TT Hoves"/>
                <a:ea typeface="TT Hoves"/>
                <a:cs typeface="TT Hoves"/>
                <a:sym typeface="TT Hoves"/>
              </a:rPr>
              <a:t>Gắn nhãn dữ liệu hình ảnh bằng Label Studio</a:t>
            </a:r>
          </a:p>
          <a:p>
            <a:pPr algn="l" marL="906785" indent="-453392" lvl="1">
              <a:lnSpc>
                <a:spcPts val="5880"/>
              </a:lnSpc>
              <a:buFont typeface="Arial"/>
              <a:buChar char="•"/>
            </a:pPr>
            <a:r>
              <a:rPr lang="en-US" sz="4200">
                <a:solidFill>
                  <a:srgbClr val="364968"/>
                </a:solidFill>
                <a:latin typeface="TT Hoves"/>
                <a:ea typeface="TT Hoves"/>
                <a:cs typeface="TT Hoves"/>
                <a:sym typeface="TT Hoves"/>
              </a:rPr>
              <a:t>Cài đặt Label Studio bằng lệnh pip install label-studio.</a:t>
            </a:r>
          </a:p>
          <a:p>
            <a:pPr algn="l" marL="906785" indent="-453392" lvl="1">
              <a:lnSpc>
                <a:spcPts val="5880"/>
              </a:lnSpc>
              <a:buFont typeface="Arial"/>
              <a:buChar char="•"/>
            </a:pPr>
            <a:r>
              <a:rPr lang="en-US" sz="4200">
                <a:solidFill>
                  <a:srgbClr val="364968"/>
                </a:solidFill>
                <a:latin typeface="TT Hoves"/>
                <a:ea typeface="TT Hoves"/>
                <a:cs typeface="TT Hoves"/>
                <a:sym typeface="TT Hoves"/>
              </a:rPr>
              <a:t>Khởi động Label Studio và truy cập qua trình duyệt tại http://localhost:8080.</a:t>
            </a:r>
          </a:p>
          <a:p>
            <a:pPr algn="l" marL="906785" indent="-453392" lvl="1">
              <a:lnSpc>
                <a:spcPts val="5880"/>
              </a:lnSpc>
              <a:buFont typeface="Arial"/>
              <a:buChar char="•"/>
            </a:pPr>
            <a:r>
              <a:rPr lang="en-US" sz="4200">
                <a:solidFill>
                  <a:srgbClr val="364968"/>
                </a:solidFill>
                <a:latin typeface="TT Hoves"/>
                <a:ea typeface="TT Hoves"/>
                <a:cs typeface="TT Hoves"/>
                <a:sym typeface="TT Hoves"/>
              </a:rPr>
              <a:t>Giao diện Label Studio cho phép tạo và gắn nhãn dữ liệu hình ảnh trực tiếp trên máy cục bộ.</a:t>
            </a:r>
          </a:p>
          <a:p>
            <a:pPr algn="l">
              <a:lnSpc>
                <a:spcPts val="5880"/>
              </a:lnSpc>
            </a:pPr>
          </a:p>
        </p:txBody>
      </p:sp>
      <p:sp>
        <p:nvSpPr>
          <p:cNvPr name="TextBox 10" id="10"/>
          <p:cNvSpPr txBox="true"/>
          <p:nvPr/>
        </p:nvSpPr>
        <p:spPr>
          <a:xfrm rot="0">
            <a:off x="1028700" y="1238250"/>
            <a:ext cx="16230600" cy="1953850"/>
          </a:xfrm>
          <a:prstGeom prst="rect">
            <a:avLst/>
          </a:prstGeom>
        </p:spPr>
        <p:txBody>
          <a:bodyPr anchor="t" rtlCol="false" tIns="0" lIns="0" bIns="0" rIns="0">
            <a:spAutoFit/>
          </a:bodyPr>
          <a:lstStyle/>
          <a:p>
            <a:pPr algn="ctr">
              <a:lnSpc>
                <a:spcPts val="7360"/>
              </a:lnSpc>
            </a:pPr>
            <a:r>
              <a:rPr lang="en-US" sz="8000">
                <a:solidFill>
                  <a:srgbClr val="364968"/>
                </a:solidFill>
                <a:latin typeface="Cooper BT Heavy"/>
                <a:ea typeface="Cooper BT Heavy"/>
                <a:cs typeface="Cooper BT Heavy"/>
                <a:sym typeface="Cooper BT Heavy"/>
              </a:rPr>
              <a:t>Labeling the image data</a:t>
            </a:r>
          </a:p>
          <a:p>
            <a:pPr algn="ctr">
              <a:lnSpc>
                <a:spcPts val="7360"/>
              </a:lnSpc>
            </a:pP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446153">
            <a:off x="14486036" y="6854506"/>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616029" y="1948456"/>
            <a:ext cx="15055942" cy="7032435"/>
          </a:xfrm>
          <a:prstGeom prst="rect">
            <a:avLst/>
          </a:prstGeom>
        </p:spPr>
        <p:txBody>
          <a:bodyPr anchor="t" rtlCol="false" tIns="0" lIns="0" bIns="0" rIns="0">
            <a:spAutoFit/>
          </a:bodyPr>
          <a:lstStyle/>
          <a:p>
            <a:pPr algn="just">
              <a:lnSpc>
                <a:spcPts val="5600"/>
              </a:lnSpc>
            </a:pPr>
            <a:r>
              <a:rPr lang="en-US" sz="4000" b="true">
                <a:solidFill>
                  <a:srgbClr val="364968"/>
                </a:solidFill>
                <a:latin typeface="TT Hoves Bold"/>
                <a:ea typeface="TT Hoves Bold"/>
                <a:cs typeface="TT Hoves Bold"/>
                <a:sym typeface="TT Hoves Bold"/>
              </a:rPr>
              <a:t>Quy trình gắn nhãn hình ảnh bằng Label Studio</a:t>
            </a:r>
          </a:p>
          <a:p>
            <a:pPr algn="just" marL="863606" indent="-431803" lvl="1">
              <a:lnSpc>
                <a:spcPts val="5600"/>
              </a:lnSpc>
              <a:buAutoNum type="arabicPeriod" startAt="1"/>
            </a:pPr>
            <a:r>
              <a:rPr lang="en-US" sz="4000">
                <a:solidFill>
                  <a:srgbClr val="364968"/>
                </a:solidFill>
                <a:latin typeface="TT Hoves"/>
                <a:ea typeface="TT Hoves"/>
                <a:cs typeface="TT Hoves"/>
                <a:sym typeface="TT Hoves"/>
              </a:rPr>
              <a:t>Cài đặt Label Studio trên máy hoặc server.</a:t>
            </a:r>
          </a:p>
          <a:p>
            <a:pPr algn="just" marL="863606" indent="-431803" lvl="1">
              <a:lnSpc>
                <a:spcPts val="5600"/>
              </a:lnSpc>
              <a:buAutoNum type="arabicPeriod" startAt="1"/>
            </a:pPr>
            <a:r>
              <a:rPr lang="en-US" sz="4000">
                <a:solidFill>
                  <a:srgbClr val="364968"/>
                </a:solidFill>
                <a:latin typeface="TT Hoves"/>
                <a:ea typeface="TT Hoves"/>
                <a:cs typeface="TT Hoves"/>
                <a:sym typeface="TT Hoves"/>
              </a:rPr>
              <a:t>Khởi động &amp; tạo tài khoản người dùng.</a:t>
            </a:r>
          </a:p>
          <a:p>
            <a:pPr algn="just" marL="863606" indent="-431803" lvl="1">
              <a:lnSpc>
                <a:spcPts val="5600"/>
              </a:lnSpc>
              <a:buAutoNum type="arabicPeriod" startAt="1"/>
            </a:pPr>
            <a:r>
              <a:rPr lang="en-US" sz="4000">
                <a:solidFill>
                  <a:srgbClr val="364968"/>
                </a:solidFill>
                <a:latin typeface="TT Hoves"/>
                <a:ea typeface="TT Hoves"/>
                <a:cs typeface="TT Hoves"/>
                <a:sym typeface="TT Hoves"/>
              </a:rPr>
              <a:t>Tạo dự án gắn nhãn – chọn loại tác vụ (phân loại, phát hiện đối tượng...).</a:t>
            </a:r>
          </a:p>
          <a:p>
            <a:pPr algn="just" marL="863606" indent="-431803" lvl="1">
              <a:lnSpc>
                <a:spcPts val="5600"/>
              </a:lnSpc>
              <a:buAutoNum type="arabicPeriod" startAt="1"/>
            </a:pPr>
            <a:r>
              <a:rPr lang="en-US" sz="4000">
                <a:solidFill>
                  <a:srgbClr val="364968"/>
                </a:solidFill>
                <a:latin typeface="TT Hoves"/>
                <a:ea typeface="TT Hoves"/>
                <a:cs typeface="TT Hoves"/>
                <a:sym typeface="TT Hoves"/>
              </a:rPr>
              <a:t>Tùy chỉnh giao diện và định nghĩa nhãn.</a:t>
            </a:r>
          </a:p>
          <a:p>
            <a:pPr algn="just" marL="863606" indent="-431803" lvl="1">
              <a:lnSpc>
                <a:spcPts val="5600"/>
              </a:lnSpc>
              <a:buAutoNum type="arabicPeriod" startAt="1"/>
            </a:pPr>
            <a:r>
              <a:rPr lang="en-US" sz="4000">
                <a:solidFill>
                  <a:srgbClr val="364968"/>
                </a:solidFill>
                <a:latin typeface="TT Hoves"/>
                <a:ea typeface="TT Hoves"/>
                <a:cs typeface="TT Hoves"/>
                <a:sym typeface="TT Hoves"/>
              </a:rPr>
              <a:t>Nhập dữ liệu (upload hoặc liên kết ảnh).</a:t>
            </a:r>
          </a:p>
          <a:p>
            <a:pPr algn="just" marL="863606" indent="-431803" lvl="1">
              <a:lnSpc>
                <a:spcPts val="5600"/>
              </a:lnSpc>
              <a:buAutoNum type="arabicPeriod" startAt="1"/>
            </a:pPr>
            <a:r>
              <a:rPr lang="en-US" sz="4000">
                <a:solidFill>
                  <a:srgbClr val="364968"/>
                </a:solidFill>
                <a:latin typeface="TT Hoves"/>
                <a:ea typeface="TT Hoves"/>
                <a:cs typeface="TT Hoves"/>
                <a:sym typeface="TT Hoves"/>
              </a:rPr>
              <a:t>Gắn nhãn &amp; xuất dữ liệu đã chú thích để dùng cho huấn luyện mô hình.</a:t>
            </a:r>
          </a:p>
          <a:p>
            <a:pPr algn="just">
              <a:lnSpc>
                <a:spcPts val="5600"/>
              </a:lnSpc>
            </a:pPr>
          </a:p>
        </p:txBody>
      </p:sp>
      <p:sp>
        <p:nvSpPr>
          <p:cNvPr name="Freeform 7" id="7"/>
          <p:cNvSpPr/>
          <p:nvPr/>
        </p:nvSpPr>
        <p:spPr>
          <a:xfrm flipH="false" flipV="false" rot="-7828688">
            <a:off x="-5035082" y="-5872670"/>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446153">
            <a:off x="14486036" y="6854506"/>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616029" y="1948456"/>
            <a:ext cx="15055942" cy="2803448"/>
          </a:xfrm>
          <a:prstGeom prst="rect">
            <a:avLst/>
          </a:prstGeom>
        </p:spPr>
        <p:txBody>
          <a:bodyPr anchor="t" rtlCol="false" tIns="0" lIns="0" bIns="0" rIns="0">
            <a:spAutoFit/>
          </a:bodyPr>
          <a:lstStyle/>
          <a:p>
            <a:pPr algn="just">
              <a:lnSpc>
                <a:spcPts val="5600"/>
              </a:lnSpc>
            </a:pPr>
            <a:r>
              <a:rPr lang="en-US" sz="4000" b="true">
                <a:solidFill>
                  <a:srgbClr val="364968"/>
                </a:solidFill>
                <a:latin typeface="TT Hoves Bold"/>
                <a:ea typeface="TT Hoves Bold"/>
                <a:cs typeface="TT Hoves Bold"/>
                <a:sym typeface="TT Hoves Bold"/>
              </a:rPr>
              <a:t>Creating a new project</a:t>
            </a:r>
          </a:p>
          <a:p>
            <a:pPr algn="just">
              <a:lnSpc>
                <a:spcPts val="5600"/>
              </a:lnSpc>
            </a:pPr>
            <a:r>
              <a:rPr lang="en-US" sz="4000">
                <a:solidFill>
                  <a:srgbClr val="364968"/>
                </a:solidFill>
                <a:latin typeface="TT Hoves"/>
                <a:ea typeface="TT Hoves"/>
                <a:cs typeface="TT Hoves"/>
                <a:sym typeface="TT Hoves"/>
              </a:rPr>
              <a:t>First, go to </a:t>
            </a:r>
            <a:r>
              <a:rPr lang="en-US" sz="4000" b="true">
                <a:solidFill>
                  <a:srgbClr val="364968"/>
                </a:solidFill>
                <a:latin typeface="TT Hoves Bold"/>
                <a:ea typeface="TT Hoves Bold"/>
                <a:cs typeface="TT Hoves Bold"/>
                <a:sym typeface="TT Hoves Bold"/>
              </a:rPr>
              <a:t>Projects</a:t>
            </a:r>
            <a:r>
              <a:rPr lang="en-US" sz="4000">
                <a:solidFill>
                  <a:srgbClr val="364968"/>
                </a:solidFill>
                <a:latin typeface="TT Hoves"/>
                <a:ea typeface="TT Hoves"/>
                <a:cs typeface="TT Hoves"/>
                <a:sym typeface="TT Hoves"/>
              </a:rPr>
              <a:t> to create a new project using the Label Studio UI as follows:</a:t>
            </a:r>
          </a:p>
          <a:p>
            <a:pPr algn="just">
              <a:lnSpc>
                <a:spcPts val="5600"/>
              </a:lnSpc>
            </a:pPr>
          </a:p>
        </p:txBody>
      </p:sp>
      <p:sp>
        <p:nvSpPr>
          <p:cNvPr name="Freeform 7" id="7"/>
          <p:cNvSpPr/>
          <p:nvPr/>
        </p:nvSpPr>
        <p:spPr>
          <a:xfrm flipH="false" flipV="false" rot="-7828688">
            <a:off x="-5035082" y="-5872670"/>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16029" y="4246381"/>
            <a:ext cx="15055942" cy="4761442"/>
          </a:xfrm>
          <a:custGeom>
            <a:avLst/>
            <a:gdLst/>
            <a:ahLst/>
            <a:cxnLst/>
            <a:rect r="r" b="b" t="t" l="l"/>
            <a:pathLst>
              <a:path h="4761442" w="15055942">
                <a:moveTo>
                  <a:pt x="0" y="0"/>
                </a:moveTo>
                <a:lnTo>
                  <a:pt x="15055942" y="0"/>
                </a:lnTo>
                <a:lnTo>
                  <a:pt x="15055942" y="4761442"/>
                </a:lnTo>
                <a:lnTo>
                  <a:pt x="0" y="4761442"/>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850106" y="555124"/>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4651627" y="1056399"/>
            <a:ext cx="8627559" cy="854077"/>
          </a:xfrm>
          <a:prstGeom prst="rect">
            <a:avLst/>
          </a:prstGeom>
        </p:spPr>
        <p:txBody>
          <a:bodyPr anchor="t" rtlCol="false" tIns="0" lIns="0" bIns="0" rIns="0">
            <a:spAutoFit/>
          </a:bodyPr>
          <a:lstStyle/>
          <a:p>
            <a:pPr algn="ctr">
              <a:lnSpc>
                <a:spcPts val="6999"/>
              </a:lnSpc>
              <a:spcBef>
                <a:spcPct val="0"/>
              </a:spcBef>
            </a:pPr>
            <a:r>
              <a:rPr lang="en-US" b="true" sz="4999">
                <a:solidFill>
                  <a:srgbClr val="000000"/>
                </a:solidFill>
                <a:latin typeface="Open Sans 1 Bold"/>
                <a:ea typeface="Open Sans 1 Bold"/>
                <a:cs typeface="Open Sans 1 Bold"/>
                <a:sym typeface="Open Sans 1 Bold"/>
              </a:rPr>
              <a:t>Lợi ích</a:t>
            </a:r>
          </a:p>
        </p:txBody>
      </p:sp>
      <p:sp>
        <p:nvSpPr>
          <p:cNvPr name="TextBox 8" id="8"/>
          <p:cNvSpPr txBox="true"/>
          <p:nvPr/>
        </p:nvSpPr>
        <p:spPr>
          <a:xfrm rot="0">
            <a:off x="2247611" y="2458610"/>
            <a:ext cx="13443802" cy="5495927"/>
          </a:xfrm>
          <a:prstGeom prst="rect">
            <a:avLst/>
          </a:prstGeom>
        </p:spPr>
        <p:txBody>
          <a:bodyPr anchor="t" rtlCol="false" tIns="0" lIns="0" bIns="0" rIns="0">
            <a:spAutoFit/>
          </a:bodyPr>
          <a:lstStyle/>
          <a:p>
            <a:pPr algn="l">
              <a:lnSpc>
                <a:spcPts val="6299"/>
              </a:lnSpc>
              <a:spcBef>
                <a:spcPct val="0"/>
              </a:spcBef>
            </a:pPr>
            <a:r>
              <a:rPr lang="en-US" b="true" sz="4499">
                <a:solidFill>
                  <a:srgbClr val="000000"/>
                </a:solidFill>
                <a:latin typeface="Open Sans 1 Bold"/>
                <a:ea typeface="Open Sans 1 Bold"/>
                <a:cs typeface="Open Sans 1 Bold"/>
                <a:sym typeface="Open Sans 1 Bold"/>
              </a:rPr>
              <a:t>Tự động hóa:</a:t>
            </a:r>
            <a:r>
              <a:rPr lang="en-US" sz="4499">
                <a:solidFill>
                  <a:srgbClr val="000000"/>
                </a:solidFill>
                <a:latin typeface="Open Sans 1"/>
                <a:ea typeface="Open Sans 1"/>
                <a:cs typeface="Open Sans 1"/>
                <a:sym typeface="Open Sans 1"/>
              </a:rPr>
              <a:t> Giảm công việc thủ công (ví dụ: phân loại ticket).</a:t>
            </a:r>
          </a:p>
          <a:p>
            <a:pPr algn="l">
              <a:lnSpc>
                <a:spcPts val="6299"/>
              </a:lnSpc>
              <a:spcBef>
                <a:spcPct val="0"/>
              </a:spcBef>
            </a:pPr>
            <a:r>
              <a:rPr lang="en-US" b="true" sz="4499">
                <a:solidFill>
                  <a:srgbClr val="000000"/>
                </a:solidFill>
                <a:latin typeface="Open Sans 1 Bold"/>
                <a:ea typeface="Open Sans 1 Bold"/>
                <a:cs typeface="Open Sans 1 Bold"/>
                <a:sym typeface="Open Sans 1 Bold"/>
              </a:rPr>
              <a:t>Hiệu quả:</a:t>
            </a:r>
            <a:r>
              <a:rPr lang="en-US" sz="4499">
                <a:solidFill>
                  <a:srgbClr val="000000"/>
                </a:solidFill>
                <a:latin typeface="Open Sans 1"/>
                <a:ea typeface="Open Sans 1"/>
                <a:cs typeface="Open Sans 1"/>
                <a:sym typeface="Open Sans 1"/>
              </a:rPr>
              <a:t> Nhanh chóng tìm kiếm và xử lý thông tin.</a:t>
            </a:r>
          </a:p>
          <a:p>
            <a:pPr algn="l">
              <a:lnSpc>
                <a:spcPts val="6299"/>
              </a:lnSpc>
              <a:spcBef>
                <a:spcPct val="0"/>
              </a:spcBef>
            </a:pPr>
            <a:r>
              <a:rPr lang="en-US" b="true" sz="4499">
                <a:solidFill>
                  <a:srgbClr val="000000"/>
                </a:solidFill>
                <a:latin typeface="Open Sans 1 Bold"/>
                <a:ea typeface="Open Sans 1 Bold"/>
                <a:cs typeface="Open Sans 1 Bold"/>
                <a:sym typeface="Open Sans 1 Bold"/>
              </a:rPr>
              <a:t>Thông tin chi tiết:</a:t>
            </a:r>
            <a:r>
              <a:rPr lang="en-US" sz="4499">
                <a:solidFill>
                  <a:srgbClr val="000000"/>
                </a:solidFill>
                <a:latin typeface="Open Sans 1"/>
                <a:ea typeface="Open Sans 1"/>
                <a:cs typeface="Open Sans 1"/>
                <a:sym typeface="Open Sans 1"/>
              </a:rPr>
              <a:t> Giúp doanh nghiệp hiểu rõ hơn về khách hàng và thị trường (ví dụ: Phân tích Cảm xúc).</a:t>
            </a:r>
          </a:p>
        </p:txBody>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446153">
            <a:off x="14486036" y="6854506"/>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616029" y="1515328"/>
            <a:ext cx="15055942" cy="688955"/>
          </a:xfrm>
          <a:prstGeom prst="rect">
            <a:avLst/>
          </a:prstGeom>
        </p:spPr>
        <p:txBody>
          <a:bodyPr anchor="t" rtlCol="false" tIns="0" lIns="0" bIns="0" rIns="0">
            <a:spAutoFit/>
          </a:bodyPr>
          <a:lstStyle/>
          <a:p>
            <a:pPr algn="just">
              <a:lnSpc>
                <a:spcPts val="5600"/>
              </a:lnSpc>
            </a:pPr>
            <a:r>
              <a:rPr lang="en-US" sz="4000" b="true">
                <a:solidFill>
                  <a:srgbClr val="364968"/>
                </a:solidFill>
                <a:latin typeface="TT Hoves Bold"/>
                <a:ea typeface="TT Hoves Bold"/>
                <a:cs typeface="TT Hoves Bold"/>
                <a:sym typeface="TT Hoves Bold"/>
              </a:rPr>
              <a:t>Enter the project name:</a:t>
            </a:r>
          </a:p>
        </p:txBody>
      </p:sp>
      <p:sp>
        <p:nvSpPr>
          <p:cNvPr name="Freeform 7" id="7"/>
          <p:cNvSpPr/>
          <p:nvPr/>
        </p:nvSpPr>
        <p:spPr>
          <a:xfrm flipH="false" flipV="false" rot="-7828688">
            <a:off x="-5035082" y="-5872670"/>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16029" y="2204284"/>
            <a:ext cx="10131442" cy="7054016"/>
          </a:xfrm>
          <a:custGeom>
            <a:avLst/>
            <a:gdLst/>
            <a:ahLst/>
            <a:cxnLst/>
            <a:rect r="r" b="b" t="t" l="l"/>
            <a:pathLst>
              <a:path h="7054016" w="10131442">
                <a:moveTo>
                  <a:pt x="0" y="0"/>
                </a:moveTo>
                <a:lnTo>
                  <a:pt x="10131442" y="0"/>
                </a:lnTo>
                <a:lnTo>
                  <a:pt x="10131442" y="7054016"/>
                </a:lnTo>
                <a:lnTo>
                  <a:pt x="0" y="7054016"/>
                </a:lnTo>
                <a:lnTo>
                  <a:pt x="0" y="0"/>
                </a:lnTo>
                <a:close/>
              </a:path>
            </a:pathLst>
          </a:custGeom>
          <a:blipFill>
            <a:blip r:embed="rId4"/>
            <a:stretch>
              <a:fillRect l="0" t="0" r="0" b="0"/>
            </a:stretch>
          </a:blipFill>
        </p:spPr>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446153">
            <a:off x="14486036" y="6854506"/>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2322165" y="1553428"/>
            <a:ext cx="4349806" cy="6145936"/>
          </a:xfrm>
          <a:prstGeom prst="rect">
            <a:avLst/>
          </a:prstGeom>
        </p:spPr>
        <p:txBody>
          <a:bodyPr anchor="t" rtlCol="false" tIns="0" lIns="0" bIns="0" rIns="0">
            <a:spAutoFit/>
          </a:bodyPr>
          <a:lstStyle/>
          <a:p>
            <a:pPr algn="l">
              <a:lnSpc>
                <a:spcPts val="4060"/>
              </a:lnSpc>
            </a:pPr>
            <a:r>
              <a:rPr lang="en-US" sz="2900" b="true">
                <a:solidFill>
                  <a:srgbClr val="364968"/>
                </a:solidFill>
                <a:latin typeface="TT Hoves Bold"/>
                <a:ea typeface="TT Hoves Bold"/>
                <a:cs typeface="TT Hoves Bold"/>
                <a:sym typeface="TT Hoves Bold"/>
              </a:rPr>
              <a:t>After you create a project, import data into Label Studio. You can import many types of data, including text, time series, audio, and image data. The file types supported depend on the type of data. Now, select the label template for labeling the dataset.</a:t>
            </a:r>
          </a:p>
        </p:txBody>
      </p:sp>
      <p:sp>
        <p:nvSpPr>
          <p:cNvPr name="Freeform 7" id="7"/>
          <p:cNvSpPr/>
          <p:nvPr/>
        </p:nvSpPr>
        <p:spPr>
          <a:xfrm flipH="false" flipV="false" rot="-7828688">
            <a:off x="-5035082" y="-5872670"/>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28700" y="1123201"/>
            <a:ext cx="10656476" cy="7419572"/>
          </a:xfrm>
          <a:custGeom>
            <a:avLst/>
            <a:gdLst/>
            <a:ahLst/>
            <a:cxnLst/>
            <a:rect r="r" b="b" t="t" l="l"/>
            <a:pathLst>
              <a:path h="7419572" w="10656476">
                <a:moveTo>
                  <a:pt x="0" y="0"/>
                </a:moveTo>
                <a:lnTo>
                  <a:pt x="10656476" y="0"/>
                </a:lnTo>
                <a:lnTo>
                  <a:pt x="10656476" y="7419571"/>
                </a:lnTo>
                <a:lnTo>
                  <a:pt x="0" y="7419571"/>
                </a:lnTo>
                <a:lnTo>
                  <a:pt x="0" y="0"/>
                </a:lnTo>
                <a:close/>
              </a:path>
            </a:pathLst>
          </a:custGeom>
          <a:blipFill>
            <a:blip r:embed="rId4"/>
            <a:stretch>
              <a:fillRect l="0" t="0" r="0" b="0"/>
            </a:stretch>
          </a:blipFill>
        </p:spPr>
      </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446153">
            <a:off x="14486036" y="6854506"/>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828688">
            <a:off x="-5035082" y="-5872670"/>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28700" y="952502"/>
            <a:ext cx="11046332" cy="6710647"/>
          </a:xfrm>
          <a:custGeom>
            <a:avLst/>
            <a:gdLst/>
            <a:ahLst/>
            <a:cxnLst/>
            <a:rect r="r" b="b" t="t" l="l"/>
            <a:pathLst>
              <a:path h="6710647" w="11046332">
                <a:moveTo>
                  <a:pt x="0" y="0"/>
                </a:moveTo>
                <a:lnTo>
                  <a:pt x="11046332" y="0"/>
                </a:lnTo>
                <a:lnTo>
                  <a:pt x="11046332" y="6710647"/>
                </a:lnTo>
                <a:lnTo>
                  <a:pt x="0" y="6710647"/>
                </a:lnTo>
                <a:lnTo>
                  <a:pt x="0" y="0"/>
                </a:lnTo>
                <a:close/>
              </a:path>
            </a:pathLst>
          </a:custGeom>
          <a:blipFill>
            <a:blip r:embed="rId4"/>
            <a:stretch>
              <a:fillRect l="0" t="0" r="0" b="0"/>
            </a:stretch>
          </a:blipFill>
        </p:spPr>
      </p:sp>
      <p:sp>
        <p:nvSpPr>
          <p:cNvPr name="TextBox 8" id="8"/>
          <p:cNvSpPr txBox="true"/>
          <p:nvPr/>
        </p:nvSpPr>
        <p:spPr>
          <a:xfrm rot="0">
            <a:off x="12322165" y="1553428"/>
            <a:ext cx="4349806" cy="5117274"/>
          </a:xfrm>
          <a:prstGeom prst="rect">
            <a:avLst/>
          </a:prstGeom>
        </p:spPr>
        <p:txBody>
          <a:bodyPr anchor="t" rtlCol="false" tIns="0" lIns="0" bIns="0" rIns="0">
            <a:spAutoFit/>
          </a:bodyPr>
          <a:lstStyle/>
          <a:p>
            <a:pPr algn="l">
              <a:lnSpc>
                <a:spcPts val="4060"/>
              </a:lnSpc>
            </a:pPr>
            <a:r>
              <a:rPr lang="en-US" sz="2900" b="true">
                <a:solidFill>
                  <a:srgbClr val="364968"/>
                </a:solidFill>
                <a:latin typeface="TT Hoves Bold"/>
                <a:ea typeface="TT Hoves Bold"/>
                <a:cs typeface="TT Hoves Bold"/>
                <a:sym typeface="TT Hoves Bold"/>
              </a:rPr>
              <a:t>Selecting the label template</a:t>
            </a:r>
          </a:p>
          <a:p>
            <a:pPr algn="l">
              <a:lnSpc>
                <a:spcPts val="4060"/>
              </a:lnSpc>
            </a:pPr>
          </a:p>
          <a:p>
            <a:pPr algn="l">
              <a:lnSpc>
                <a:spcPts val="4060"/>
              </a:lnSpc>
            </a:pPr>
            <a:r>
              <a:rPr lang="en-US" sz="2900">
                <a:solidFill>
                  <a:srgbClr val="364968"/>
                </a:solidFill>
                <a:latin typeface="TT Hoves"/>
                <a:ea typeface="TT Hoves"/>
                <a:cs typeface="TT Hoves"/>
                <a:sym typeface="TT Hoves"/>
              </a:rPr>
              <a:t>Go to Settings | Labeling Interface. Here, you can select a template from the available templates in Label Studio as shown in the project. Select Image Classification.</a:t>
            </a:r>
          </a:p>
        </p:txBody>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446153">
            <a:off x="14486036" y="6854506"/>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828688">
            <a:off x="-5035082" y="-5872670"/>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28700" y="1028700"/>
            <a:ext cx="11052654" cy="6797382"/>
          </a:xfrm>
          <a:custGeom>
            <a:avLst/>
            <a:gdLst/>
            <a:ahLst/>
            <a:cxnLst/>
            <a:rect r="r" b="b" t="t" l="l"/>
            <a:pathLst>
              <a:path h="6797382" w="11052654">
                <a:moveTo>
                  <a:pt x="0" y="0"/>
                </a:moveTo>
                <a:lnTo>
                  <a:pt x="11052654" y="0"/>
                </a:lnTo>
                <a:lnTo>
                  <a:pt x="11052654" y="6797382"/>
                </a:lnTo>
                <a:lnTo>
                  <a:pt x="0" y="6797382"/>
                </a:lnTo>
                <a:lnTo>
                  <a:pt x="0" y="0"/>
                </a:lnTo>
                <a:close/>
              </a:path>
            </a:pathLst>
          </a:custGeom>
          <a:blipFill>
            <a:blip r:embed="rId4"/>
            <a:stretch>
              <a:fillRect l="0" t="0" r="0" b="0"/>
            </a:stretch>
          </a:blipFill>
        </p:spPr>
      </p:sp>
      <p:sp>
        <p:nvSpPr>
          <p:cNvPr name="TextBox 8" id="8"/>
          <p:cNvSpPr txBox="true"/>
          <p:nvPr/>
        </p:nvSpPr>
        <p:spPr>
          <a:xfrm rot="0">
            <a:off x="12322165" y="1375450"/>
            <a:ext cx="4349806" cy="2031288"/>
          </a:xfrm>
          <a:prstGeom prst="rect">
            <a:avLst/>
          </a:prstGeom>
        </p:spPr>
        <p:txBody>
          <a:bodyPr anchor="t" rtlCol="false" tIns="0" lIns="0" bIns="0" rIns="0">
            <a:spAutoFit/>
          </a:bodyPr>
          <a:lstStyle/>
          <a:p>
            <a:pPr algn="l">
              <a:lnSpc>
                <a:spcPts val="4060"/>
              </a:lnSpc>
            </a:pPr>
            <a:r>
              <a:rPr lang="en-US" sz="2900">
                <a:solidFill>
                  <a:srgbClr val="364968"/>
                </a:solidFill>
                <a:latin typeface="TT Hoves"/>
                <a:ea typeface="TT Hoves"/>
                <a:cs typeface="TT Hoves"/>
                <a:sym typeface="TT Hoves"/>
              </a:rPr>
              <a:t>Once you have selected the label template, you need to set up the label names bicycle and person</a:t>
            </a:r>
          </a:p>
        </p:txBody>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446153">
            <a:off x="14486036" y="6854506"/>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828688">
            <a:off x="-5035082" y="-5872670"/>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28700" y="1028700"/>
            <a:ext cx="10918565" cy="6373713"/>
          </a:xfrm>
          <a:custGeom>
            <a:avLst/>
            <a:gdLst/>
            <a:ahLst/>
            <a:cxnLst/>
            <a:rect r="r" b="b" t="t" l="l"/>
            <a:pathLst>
              <a:path h="6373713" w="10918565">
                <a:moveTo>
                  <a:pt x="0" y="0"/>
                </a:moveTo>
                <a:lnTo>
                  <a:pt x="10918565" y="0"/>
                </a:lnTo>
                <a:lnTo>
                  <a:pt x="10918565" y="6373713"/>
                </a:lnTo>
                <a:lnTo>
                  <a:pt x="0" y="6373713"/>
                </a:lnTo>
                <a:lnTo>
                  <a:pt x="0" y="0"/>
                </a:lnTo>
                <a:close/>
              </a:path>
            </a:pathLst>
          </a:custGeom>
          <a:blipFill>
            <a:blip r:embed="rId4"/>
            <a:stretch>
              <a:fillRect l="0" t="0" r="0" b="0"/>
            </a:stretch>
          </a:blipFill>
        </p:spPr>
      </p:sp>
      <p:sp>
        <p:nvSpPr>
          <p:cNvPr name="TextBox 8" id="8"/>
          <p:cNvSpPr txBox="true"/>
          <p:nvPr/>
        </p:nvSpPr>
        <p:spPr>
          <a:xfrm rot="0">
            <a:off x="12322165" y="1365925"/>
            <a:ext cx="4937135" cy="8902110"/>
          </a:xfrm>
          <a:prstGeom prst="rect">
            <a:avLst/>
          </a:prstGeom>
        </p:spPr>
        <p:txBody>
          <a:bodyPr anchor="t" rtlCol="false" tIns="0" lIns="0" bIns="0" rIns="0">
            <a:spAutoFit/>
          </a:bodyPr>
          <a:lstStyle/>
          <a:p>
            <a:pPr algn="l">
              <a:lnSpc>
                <a:spcPts val="3919"/>
              </a:lnSpc>
            </a:pPr>
            <a:r>
              <a:rPr lang="en-US" sz="2799">
                <a:solidFill>
                  <a:srgbClr val="364968"/>
                </a:solidFill>
                <a:latin typeface="TT Hoves"/>
                <a:ea typeface="TT Hoves"/>
                <a:cs typeface="TT Hoves"/>
                <a:sym typeface="TT Hoves"/>
              </a:rPr>
              <a:t>Applying labels in Label Studio</a:t>
            </a:r>
          </a:p>
          <a:p>
            <a:pPr algn="l">
              <a:lnSpc>
                <a:spcPts val="3919"/>
              </a:lnSpc>
            </a:pPr>
            <a:r>
              <a:rPr lang="en-US" sz="2799">
                <a:solidFill>
                  <a:srgbClr val="364968"/>
                </a:solidFill>
                <a:latin typeface="TT Hoves"/>
                <a:ea typeface="TT Hoves"/>
                <a:cs typeface="TT Hoves"/>
                <a:sym typeface="TT Hoves"/>
              </a:rPr>
              <a:t>Finally, go to Labeling and apply the labels to the images. As per the selected template (Image Classification), select the label and then draw the bounding box on that object in the image</a:t>
            </a:r>
          </a:p>
          <a:p>
            <a:pPr algn="l">
              <a:lnSpc>
                <a:spcPts val="3919"/>
              </a:lnSpc>
            </a:pPr>
            <a:r>
              <a:rPr lang="en-US" sz="2799">
                <a:solidFill>
                  <a:srgbClr val="364968"/>
                </a:solidFill>
                <a:latin typeface="TT Hoves"/>
                <a:ea typeface="TT Hoves"/>
                <a:cs typeface="TT Hoves"/>
                <a:sym typeface="TT Hoves"/>
              </a:rPr>
              <a:t>You can label the next image in a similar fashion.</a:t>
            </a:r>
          </a:p>
          <a:p>
            <a:pPr algn="l">
              <a:lnSpc>
                <a:spcPts val="3919"/>
              </a:lnSpc>
            </a:pPr>
            <a:r>
              <a:rPr lang="en-US" sz="2799">
                <a:solidFill>
                  <a:srgbClr val="364968"/>
                </a:solidFill>
                <a:latin typeface="TT Hoves"/>
                <a:ea typeface="TT Hoves"/>
                <a:cs typeface="TT Hoves"/>
                <a:sym typeface="TT Hoves"/>
              </a:rPr>
              <a:t>We have now seen how to create a project, select a template, and label the images in Label Studio. Now, let’s see how to label text data in Label Studio.</a:t>
            </a:r>
          </a:p>
          <a:p>
            <a:pPr algn="l">
              <a:lnSpc>
                <a:spcPts val="3919"/>
              </a:lnSpc>
            </a:pPr>
          </a:p>
          <a:p>
            <a:pPr algn="l">
              <a:lnSpc>
                <a:spcPts val="3919"/>
              </a:lnSpc>
            </a:pPr>
          </a:p>
        </p:txBody>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480706" y="7396290"/>
            <a:ext cx="6655999" cy="6595490"/>
          </a:xfrm>
          <a:custGeom>
            <a:avLst/>
            <a:gdLst/>
            <a:ahLst/>
            <a:cxnLst/>
            <a:rect r="r" b="b" t="t" l="l"/>
            <a:pathLst>
              <a:path h="6595490" w="6655999">
                <a:moveTo>
                  <a:pt x="0" y="0"/>
                </a:moveTo>
                <a:lnTo>
                  <a:pt x="6655999" y="0"/>
                </a:lnTo>
                <a:lnTo>
                  <a:pt x="6655999" y="6595490"/>
                </a:lnTo>
                <a:lnTo>
                  <a:pt x="0" y="6595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2298699"/>
            <a:ext cx="8805373" cy="5206177"/>
          </a:xfrm>
          <a:custGeom>
            <a:avLst/>
            <a:gdLst/>
            <a:ahLst/>
            <a:cxnLst/>
            <a:rect r="r" b="b" t="t" l="l"/>
            <a:pathLst>
              <a:path h="5206177" w="8805373">
                <a:moveTo>
                  <a:pt x="0" y="0"/>
                </a:moveTo>
                <a:lnTo>
                  <a:pt x="8805373" y="0"/>
                </a:lnTo>
                <a:lnTo>
                  <a:pt x="8805373" y="5206177"/>
                </a:lnTo>
                <a:lnTo>
                  <a:pt x="0" y="5206177"/>
                </a:lnTo>
                <a:lnTo>
                  <a:pt x="0" y="0"/>
                </a:lnTo>
                <a:close/>
              </a:path>
            </a:pathLst>
          </a:custGeom>
          <a:blipFill>
            <a:blip r:embed="rId6"/>
            <a:stretch>
              <a:fillRect l="0" t="0" r="0" b="0"/>
            </a:stretch>
          </a:blipFill>
        </p:spPr>
      </p:sp>
      <p:sp>
        <p:nvSpPr>
          <p:cNvPr name="TextBox 10" id="10"/>
          <p:cNvSpPr txBox="true"/>
          <p:nvPr/>
        </p:nvSpPr>
        <p:spPr>
          <a:xfrm rot="0">
            <a:off x="9834073" y="2211063"/>
            <a:ext cx="7033674" cy="6556658"/>
          </a:xfrm>
          <a:prstGeom prst="rect">
            <a:avLst/>
          </a:prstGeom>
        </p:spPr>
        <p:txBody>
          <a:bodyPr anchor="t" rtlCol="false" tIns="0" lIns="0" bIns="0" rIns="0">
            <a:spAutoFit/>
          </a:bodyPr>
          <a:lstStyle/>
          <a:p>
            <a:pPr algn="l">
              <a:lnSpc>
                <a:spcPts val="3499"/>
              </a:lnSpc>
            </a:pPr>
            <a:r>
              <a:rPr lang="en-US" sz="2499">
                <a:solidFill>
                  <a:srgbClr val="364968"/>
                </a:solidFill>
                <a:latin typeface="TT Hoves"/>
                <a:ea typeface="TT Hoves"/>
                <a:cs typeface="TT Hoves"/>
                <a:sym typeface="TT Hoves"/>
              </a:rPr>
              <a:t>Đối với việc gắn nhãn dữ liệu văn bản, có nhiều mẫu ngôn ngữ tự nhiên có sẵn trong Label Studio, chẳng hạn như mẫu phân loại văn bản và mẫu nhận dạng thực thể có tên để xác định thực thể (người, tổ chức, v.v.) trong câu đã cho.</a:t>
            </a:r>
          </a:p>
          <a:p>
            <a:pPr algn="l">
              <a:lnSpc>
                <a:spcPts val="3499"/>
              </a:lnSpc>
            </a:pPr>
            <a:r>
              <a:rPr lang="en-US" sz="2499">
                <a:solidFill>
                  <a:srgbClr val="364968"/>
                </a:solidFill>
                <a:latin typeface="TT Hoves"/>
                <a:ea typeface="TT Hoves"/>
                <a:cs typeface="TT Hoves"/>
                <a:sym typeface="TT Hoves"/>
              </a:rPr>
              <a:t>Chúng ta sẽ làm theo các bước tương tự như đã sử dụng để gắn nhãn dữ liệu hình ảnh trong Label Studio. Đầu tiên, chúng ta tạo một dự án, sau đó nhập dữ liệu và chọn mẫu nhãn phù hợp. Chúng ta đã thêm nhãn Tiêu đề và người theo cách thủ công cho bài tập này. Cuối cùng, chúng ta áp dụng các nhãn này cho văn bản. Chúng ta đã áp dụng các nhãn Tiêu đề và người cho các thực thể trong câu "Đây là chú thích văn bản vijay" cho ví dụ này.</a:t>
            </a:r>
          </a:p>
        </p:txBody>
      </p:sp>
      <p:sp>
        <p:nvSpPr>
          <p:cNvPr name="TextBox 11" id="11"/>
          <p:cNvSpPr txBox="true"/>
          <p:nvPr/>
        </p:nvSpPr>
        <p:spPr>
          <a:xfrm rot="0">
            <a:off x="1028700" y="1238250"/>
            <a:ext cx="16230600" cy="1020438"/>
          </a:xfrm>
          <a:prstGeom prst="rect">
            <a:avLst/>
          </a:prstGeom>
        </p:spPr>
        <p:txBody>
          <a:bodyPr anchor="t" rtlCol="false" tIns="0" lIns="0" bIns="0" rIns="0">
            <a:spAutoFit/>
          </a:bodyPr>
          <a:lstStyle/>
          <a:p>
            <a:pPr algn="ctr">
              <a:lnSpc>
                <a:spcPts val="7360"/>
              </a:lnSpc>
            </a:pPr>
            <a:r>
              <a:rPr lang="en-US" sz="8000">
                <a:solidFill>
                  <a:srgbClr val="364968"/>
                </a:solidFill>
                <a:latin typeface="Cooper BT Heavy"/>
                <a:ea typeface="Cooper BT Heavy"/>
                <a:cs typeface="Cooper BT Heavy"/>
                <a:sym typeface="Cooper BT Heavy"/>
              </a:rPr>
              <a:t>Labeling the text data</a:t>
            </a:r>
          </a:p>
        </p:txBody>
      </p:sp>
    </p:spTree>
  </p:cSld>
  <p:clrMapOvr>
    <a:masterClrMapping/>
  </p:clrMapOvr>
</p:sld>
</file>

<file path=ppt/slides/slide96.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480706" y="7396290"/>
            <a:ext cx="6655999" cy="6595490"/>
          </a:xfrm>
          <a:custGeom>
            <a:avLst/>
            <a:gdLst/>
            <a:ahLst/>
            <a:cxnLst/>
            <a:rect r="r" b="b" t="t" l="l"/>
            <a:pathLst>
              <a:path h="6595490" w="6655999">
                <a:moveTo>
                  <a:pt x="0" y="0"/>
                </a:moveTo>
                <a:lnTo>
                  <a:pt x="6655999" y="0"/>
                </a:lnTo>
                <a:lnTo>
                  <a:pt x="6655999" y="6595490"/>
                </a:lnTo>
                <a:lnTo>
                  <a:pt x="0" y="6595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293684" y="-4410929"/>
            <a:ext cx="6771184" cy="6709628"/>
          </a:xfrm>
          <a:custGeom>
            <a:avLst/>
            <a:gdLst/>
            <a:ahLst/>
            <a:cxnLst/>
            <a:rect r="r" b="b" t="t" l="l"/>
            <a:pathLst>
              <a:path h="6709628" w="6771184">
                <a:moveTo>
                  <a:pt x="0" y="0"/>
                </a:moveTo>
                <a:lnTo>
                  <a:pt x="6771185" y="0"/>
                </a:lnTo>
                <a:lnTo>
                  <a:pt x="6771185" y="6709628"/>
                </a:lnTo>
                <a:lnTo>
                  <a:pt x="0" y="6709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3850762" y="7877851"/>
            <a:ext cx="4437238" cy="2459417"/>
          </a:xfrm>
          <a:custGeom>
            <a:avLst/>
            <a:gdLst/>
            <a:ahLst/>
            <a:cxnLst/>
            <a:rect r="r" b="b" t="t" l="l"/>
            <a:pathLst>
              <a:path h="2459417" w="4437238">
                <a:moveTo>
                  <a:pt x="4437238" y="2459417"/>
                </a:moveTo>
                <a:lnTo>
                  <a:pt x="0" y="2459417"/>
                </a:lnTo>
                <a:lnTo>
                  <a:pt x="0" y="0"/>
                </a:lnTo>
                <a:lnTo>
                  <a:pt x="4437238" y="0"/>
                </a:lnTo>
                <a:lnTo>
                  <a:pt x="4437238" y="24594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57150"/>
            <a:ext cx="4437238" cy="2459417"/>
          </a:xfrm>
          <a:custGeom>
            <a:avLst/>
            <a:gdLst/>
            <a:ahLst/>
            <a:cxnLst/>
            <a:rect r="r" b="b" t="t" l="l"/>
            <a:pathLst>
              <a:path h="2459417" w="4437238">
                <a:moveTo>
                  <a:pt x="0" y="0"/>
                </a:moveTo>
                <a:lnTo>
                  <a:pt x="4437238" y="0"/>
                </a:lnTo>
                <a:lnTo>
                  <a:pt x="4437238" y="2459417"/>
                </a:lnTo>
                <a:lnTo>
                  <a:pt x="0" y="245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2470354"/>
            <a:ext cx="9263379" cy="5407498"/>
          </a:xfrm>
          <a:custGeom>
            <a:avLst/>
            <a:gdLst/>
            <a:ahLst/>
            <a:cxnLst/>
            <a:rect r="r" b="b" t="t" l="l"/>
            <a:pathLst>
              <a:path h="5407498" w="9263379">
                <a:moveTo>
                  <a:pt x="0" y="0"/>
                </a:moveTo>
                <a:lnTo>
                  <a:pt x="9263379" y="0"/>
                </a:lnTo>
                <a:lnTo>
                  <a:pt x="9263379" y="5407497"/>
                </a:lnTo>
                <a:lnTo>
                  <a:pt x="0" y="5407497"/>
                </a:lnTo>
                <a:lnTo>
                  <a:pt x="0" y="0"/>
                </a:lnTo>
                <a:close/>
              </a:path>
            </a:pathLst>
          </a:custGeom>
          <a:blipFill>
            <a:blip r:embed="rId6"/>
            <a:stretch>
              <a:fillRect l="0" t="0" r="0" b="0"/>
            </a:stretch>
          </a:blipFill>
        </p:spPr>
      </p:sp>
      <p:sp>
        <p:nvSpPr>
          <p:cNvPr name="TextBox 10" id="10"/>
          <p:cNvSpPr txBox="true"/>
          <p:nvPr/>
        </p:nvSpPr>
        <p:spPr>
          <a:xfrm rot="0">
            <a:off x="10567828" y="2354642"/>
            <a:ext cx="6691472" cy="6556656"/>
          </a:xfrm>
          <a:prstGeom prst="rect">
            <a:avLst/>
          </a:prstGeom>
        </p:spPr>
        <p:txBody>
          <a:bodyPr anchor="t" rtlCol="false" tIns="0" lIns="0" bIns="0" rIns="0">
            <a:spAutoFit/>
          </a:bodyPr>
          <a:lstStyle/>
          <a:p>
            <a:pPr algn="l">
              <a:lnSpc>
                <a:spcPts val="3500"/>
              </a:lnSpc>
            </a:pPr>
            <a:r>
              <a:rPr lang="en-US" sz="2500">
                <a:solidFill>
                  <a:srgbClr val="364968"/>
                </a:solidFill>
                <a:latin typeface="TT Hoves"/>
                <a:ea typeface="TT Hoves"/>
                <a:cs typeface="TT Hoves"/>
                <a:sym typeface="TT Hoves"/>
              </a:rPr>
              <a:t>Tất cả các bước đều tương tự như các bước gắn nhãn dữ liệu hình ảnh, ngoại trừ mẫu được sử dụng cho việc gắn nhãn dữ liệu video. Đầu tiên, chúng ta sẽ tạo dự án trong Label Studio, sau đó nhập các tệp dữ liệu video và chọn mẫu phù hợp. Cuối cùng, chúng ta áp dụng nhãn cho video.</a:t>
            </a:r>
          </a:p>
          <a:p>
            <a:pPr algn="l">
              <a:lnSpc>
                <a:spcPts val="3500"/>
              </a:lnSpc>
            </a:pPr>
            <a:r>
              <a:rPr lang="en-US" sz="2500">
                <a:solidFill>
                  <a:srgbClr val="364968"/>
                </a:solidFill>
                <a:latin typeface="TT Hoves"/>
                <a:ea typeface="TT Hoves"/>
                <a:cs typeface="TT Hoves"/>
                <a:sym typeface="TT Hoves"/>
              </a:rPr>
              <a:t>Bây giờ, hãy thêm chú thích vào dự án. Ở đây, chúng ta sẽ thêm nhãn chó và người theo cách thủ công cho bài tập này. Bây giờ, chúng ta sẽ vào dự án chú thích video và bắt đầu gắn nhãn video trong Label Studio. Chúng ta đã tạo các khung giới hạn cho các đối tượng chó và người được hiển thị trong video này. Chúng ta sẽ áp dụng các nhãn này cho các khung hình video.</a:t>
            </a:r>
          </a:p>
        </p:txBody>
      </p:sp>
      <p:sp>
        <p:nvSpPr>
          <p:cNvPr name="TextBox 11" id="11"/>
          <p:cNvSpPr txBox="true"/>
          <p:nvPr/>
        </p:nvSpPr>
        <p:spPr>
          <a:xfrm rot="0">
            <a:off x="1028700" y="1238250"/>
            <a:ext cx="16230600" cy="1020438"/>
          </a:xfrm>
          <a:prstGeom prst="rect">
            <a:avLst/>
          </a:prstGeom>
        </p:spPr>
        <p:txBody>
          <a:bodyPr anchor="t" rtlCol="false" tIns="0" lIns="0" bIns="0" rIns="0">
            <a:spAutoFit/>
          </a:bodyPr>
          <a:lstStyle/>
          <a:p>
            <a:pPr algn="ctr">
              <a:lnSpc>
                <a:spcPts val="7360"/>
              </a:lnSpc>
            </a:pPr>
            <a:r>
              <a:rPr lang="en-US" sz="8000">
                <a:solidFill>
                  <a:srgbClr val="364968"/>
                </a:solidFill>
                <a:latin typeface="Cooper BT Heavy"/>
                <a:ea typeface="Cooper BT Heavy"/>
                <a:cs typeface="Cooper BT Heavy"/>
                <a:sym typeface="Cooper BT Heavy"/>
              </a:rPr>
              <a:t>Labeling the video data</a:t>
            </a:r>
          </a:p>
        </p:txBody>
      </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705018" y="3085082"/>
            <a:ext cx="14877963" cy="4050161"/>
          </a:xfrm>
          <a:prstGeom prst="rect">
            <a:avLst/>
          </a:prstGeom>
        </p:spPr>
        <p:txBody>
          <a:bodyPr anchor="t" rtlCol="false" tIns="0" lIns="0" bIns="0" rIns="0">
            <a:spAutoFit/>
          </a:bodyPr>
          <a:lstStyle/>
          <a:p>
            <a:pPr algn="l">
              <a:lnSpc>
                <a:spcPts val="4620"/>
              </a:lnSpc>
            </a:pPr>
            <a:r>
              <a:rPr lang="en-US" sz="3300">
                <a:solidFill>
                  <a:srgbClr val="364968"/>
                </a:solidFill>
                <a:latin typeface="TT Hoves"/>
                <a:ea typeface="TT Hoves"/>
                <a:cs typeface="TT Hoves"/>
                <a:sym typeface="TT Hoves"/>
              </a:rPr>
              <a:t>Sau khi gắn nhãn dữ liệu trong Label Studio, ta có thể xuất nhãn và lưu trữ trong Azure Blob Storage để tạo dataset huấn luyện mô hình ML trong Azure Machine Learning.</a:t>
            </a:r>
          </a:p>
          <a:p>
            <a:pPr algn="l">
              <a:lnSpc>
                <a:spcPts val="4620"/>
              </a:lnSpc>
            </a:pPr>
            <a:r>
              <a:rPr lang="en-US" sz="3300">
                <a:solidFill>
                  <a:srgbClr val="364968"/>
                </a:solidFill>
                <a:latin typeface="TT Hoves"/>
                <a:ea typeface="TT Hoves"/>
                <a:cs typeface="TT Hoves"/>
                <a:sym typeface="TT Hoves"/>
              </a:rPr>
              <a:t> Ngoài Label Studio, còn có nhiều công cụ Python mã nguồn mở khác, chẳng hạn pyOpenAnnotate, giúp tự động hóa quá trình gắn nhãn.</a:t>
            </a:r>
          </a:p>
          <a:p>
            <a:pPr algn="l">
              <a:lnSpc>
                <a:spcPts val="4620"/>
              </a:lnSpc>
            </a:pPr>
            <a:r>
              <a:rPr lang="en-US" sz="3300">
                <a:solidFill>
                  <a:srgbClr val="364968"/>
                </a:solidFill>
                <a:latin typeface="TT Hoves"/>
                <a:ea typeface="TT Hoves"/>
                <a:cs typeface="TT Hoves"/>
                <a:sym typeface="TT Hoves"/>
              </a:rPr>
              <a:t> Việc chọn công cụ phụ thuộc vào loại dữ liệu, khối lượng công việc và kinh nghiệm kỹ thuật.</a:t>
            </a:r>
          </a:p>
        </p:txBody>
      </p:sp>
      <p:sp>
        <p:nvSpPr>
          <p:cNvPr name="TextBox 7" id="7"/>
          <p:cNvSpPr txBox="true"/>
          <p:nvPr/>
        </p:nvSpPr>
        <p:spPr>
          <a:xfrm rot="0">
            <a:off x="4816387" y="1238250"/>
            <a:ext cx="8655225" cy="1020438"/>
          </a:xfrm>
          <a:prstGeom prst="rect">
            <a:avLst/>
          </a:prstGeom>
        </p:spPr>
        <p:txBody>
          <a:bodyPr anchor="t" rtlCol="false" tIns="0" lIns="0" bIns="0" rIns="0">
            <a:spAutoFit/>
          </a:bodyPr>
          <a:lstStyle/>
          <a:p>
            <a:pPr algn="ctr">
              <a:lnSpc>
                <a:spcPts val="7360"/>
              </a:lnSpc>
            </a:pPr>
            <a:r>
              <a:rPr lang="en-US" sz="8000">
                <a:solidFill>
                  <a:srgbClr val="364968"/>
                </a:solidFill>
                <a:latin typeface="Cooper BT Heavy"/>
                <a:ea typeface="Cooper BT Heavy"/>
                <a:cs typeface="Cooper BT Heavy"/>
                <a:sym typeface="Cooper BT Heavy"/>
              </a:rPr>
              <a:t>Kết luận</a:t>
            </a:r>
          </a:p>
        </p:txBody>
      </p:sp>
      <p:sp>
        <p:nvSpPr>
          <p:cNvPr name="Freeform 8" id="8"/>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8.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753594"/>
            <a:ext cx="16230600" cy="8779811"/>
            <a:chOff x="0" y="0"/>
            <a:chExt cx="4274726" cy="2312378"/>
          </a:xfrm>
        </p:grpSpPr>
        <p:sp>
          <p:nvSpPr>
            <p:cNvPr name="Freeform 3" id="3"/>
            <p:cNvSpPr/>
            <p:nvPr/>
          </p:nvSpPr>
          <p:spPr>
            <a:xfrm flipH="false" flipV="false" rot="0">
              <a:off x="0" y="0"/>
              <a:ext cx="4274726" cy="2312378"/>
            </a:xfrm>
            <a:custGeom>
              <a:avLst/>
              <a:gdLst/>
              <a:ahLst/>
              <a:cxnLst/>
              <a:rect r="r" b="b" t="t" l="l"/>
              <a:pathLst>
                <a:path h="2312378" w="4274726">
                  <a:moveTo>
                    <a:pt x="0" y="0"/>
                  </a:moveTo>
                  <a:lnTo>
                    <a:pt x="4274726" y="0"/>
                  </a:lnTo>
                  <a:lnTo>
                    <a:pt x="4274726" y="2312378"/>
                  </a:lnTo>
                  <a:lnTo>
                    <a:pt x="0" y="2312378"/>
                  </a:lnTo>
                  <a:close/>
                </a:path>
              </a:pathLst>
            </a:custGeom>
            <a:solidFill>
              <a:srgbClr val="FDDF97"/>
            </a:solidFill>
          </p:spPr>
        </p:sp>
        <p:sp>
          <p:nvSpPr>
            <p:cNvPr name="TextBox 4" id="4"/>
            <p:cNvSpPr txBox="true"/>
            <p:nvPr/>
          </p:nvSpPr>
          <p:spPr>
            <a:xfrm>
              <a:off x="0" y="-38100"/>
              <a:ext cx="4274726" cy="235047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446153">
            <a:off x="14486036" y="6854506"/>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828688">
            <a:off x="-5035082" y="-5872670"/>
            <a:ext cx="8587818" cy="9840208"/>
          </a:xfrm>
          <a:custGeom>
            <a:avLst/>
            <a:gdLst/>
            <a:ahLst/>
            <a:cxnLst/>
            <a:rect r="r" b="b" t="t" l="l"/>
            <a:pathLst>
              <a:path h="9840208" w="8587818">
                <a:moveTo>
                  <a:pt x="0" y="0"/>
                </a:moveTo>
                <a:lnTo>
                  <a:pt x="8587818" y="0"/>
                </a:lnTo>
                <a:lnTo>
                  <a:pt x="8587818" y="9840208"/>
                </a:lnTo>
                <a:lnTo>
                  <a:pt x="0" y="98402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020801" y="4367525"/>
            <a:ext cx="14246398" cy="1390026"/>
          </a:xfrm>
          <a:prstGeom prst="rect">
            <a:avLst/>
          </a:prstGeom>
        </p:spPr>
        <p:txBody>
          <a:bodyPr anchor="t" rtlCol="false" tIns="0" lIns="0" bIns="0" rIns="0">
            <a:spAutoFit/>
          </a:bodyPr>
          <a:lstStyle/>
          <a:p>
            <a:pPr algn="ctr">
              <a:lnSpc>
                <a:spcPts val="11200"/>
              </a:lnSpc>
              <a:spcBef>
                <a:spcPct val="0"/>
              </a:spcBef>
            </a:pPr>
            <a:r>
              <a:rPr lang="en-US" sz="8000">
                <a:solidFill>
                  <a:srgbClr val="364968"/>
                </a:solidFill>
                <a:latin typeface="Cooper BT Heavy"/>
                <a:ea typeface="Cooper BT Heavy"/>
                <a:cs typeface="Cooper BT Heavy"/>
                <a:sym typeface="Cooper BT Heavy"/>
              </a:rPr>
              <a:t>pyOpe</a:t>
            </a:r>
            <a:r>
              <a:rPr lang="en-US" sz="8000">
                <a:solidFill>
                  <a:srgbClr val="364968"/>
                </a:solidFill>
                <a:latin typeface="Cooper BT Heavy"/>
                <a:ea typeface="Cooper BT Heavy"/>
                <a:cs typeface="Cooper BT Heavy"/>
                <a:sym typeface="Cooper BT Heavy"/>
              </a:rPr>
              <a:t>nAnnotate</a:t>
            </a:r>
          </a:p>
        </p:txBody>
      </p:sp>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bg>
      <p:bgPr>
        <a:solidFill>
          <a:srgbClr val="3649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DDF97"/>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true" flipV="false" rot="0">
            <a:off x="-47625" y="6172200"/>
            <a:ext cx="2644212" cy="4114800"/>
          </a:xfrm>
          <a:custGeom>
            <a:avLst/>
            <a:gdLst/>
            <a:ahLst/>
            <a:cxnLst/>
            <a:rect r="r" b="b" t="t" l="l"/>
            <a:pathLst>
              <a:path h="4114800" w="2644212">
                <a:moveTo>
                  <a:pt x="2644212" y="0"/>
                </a:moveTo>
                <a:lnTo>
                  <a:pt x="0" y="0"/>
                </a:lnTo>
                <a:lnTo>
                  <a:pt x="0" y="4114800"/>
                </a:lnTo>
                <a:lnTo>
                  <a:pt x="2644212" y="4114800"/>
                </a:lnTo>
                <a:lnTo>
                  <a:pt x="264421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589266" y="2504038"/>
            <a:ext cx="14877963" cy="5212249"/>
          </a:xfrm>
          <a:prstGeom prst="rect">
            <a:avLst/>
          </a:prstGeom>
        </p:spPr>
        <p:txBody>
          <a:bodyPr anchor="t" rtlCol="false" tIns="0" lIns="0" bIns="0" rIns="0">
            <a:spAutoFit/>
          </a:bodyPr>
          <a:lstStyle/>
          <a:p>
            <a:pPr algn="l" marL="712480" indent="-356240" lvl="1">
              <a:lnSpc>
                <a:spcPts val="4620"/>
              </a:lnSpc>
              <a:buFont typeface="Arial"/>
              <a:buChar char="•"/>
            </a:pPr>
            <a:r>
              <a:rPr lang="en-US" sz="3300">
                <a:solidFill>
                  <a:srgbClr val="364968"/>
                </a:solidFill>
                <a:latin typeface="TT Hoves"/>
                <a:ea typeface="TT Hoves"/>
                <a:cs typeface="TT Hoves"/>
                <a:sym typeface="TT Hoves"/>
              </a:rPr>
              <a:t>pyOpenAnnotate là công cụ gắn nhãn tự động mã nguồn mở viết bằng Python.</a:t>
            </a:r>
          </a:p>
          <a:p>
            <a:pPr algn="l" marL="712480" indent="-356240" lvl="1">
              <a:lnSpc>
                <a:spcPts val="4620"/>
              </a:lnSpc>
              <a:buFont typeface="Arial"/>
              <a:buChar char="•"/>
            </a:pPr>
            <a:r>
              <a:rPr lang="en-US" sz="3300">
                <a:solidFill>
                  <a:srgbClr val="364968"/>
                </a:solidFill>
                <a:latin typeface="TT Hoves"/>
                <a:ea typeface="TT Hoves"/>
                <a:cs typeface="TT Hoves"/>
                <a:sym typeface="TT Hoves"/>
              </a:rPr>
              <a:t>Ứng dụng OpenCV để tự động hóa quá trình gắn nhãn hình ảnh &amp; video.</a:t>
            </a:r>
          </a:p>
          <a:p>
            <a:pPr algn="l" marL="712480" indent="-356240" lvl="1">
              <a:lnSpc>
                <a:spcPts val="4620"/>
              </a:lnSpc>
              <a:buFont typeface="Arial"/>
              <a:buChar char="•"/>
            </a:pPr>
            <a:r>
              <a:rPr lang="en-US" sz="3300">
                <a:solidFill>
                  <a:srgbClr val="364968"/>
                </a:solidFill>
                <a:latin typeface="TT Hoves"/>
                <a:ea typeface="TT Hoves"/>
                <a:cs typeface="TT Hoves"/>
                <a:sym typeface="TT Hoves"/>
              </a:rPr>
              <a:t>Phù hợp cho tập dữ liệu đơn giản (nền trơn, ảnh hồng ngoại, ảnh đơn lớp).</a:t>
            </a:r>
          </a:p>
          <a:p>
            <a:pPr algn="l" marL="712480" indent="-356240" lvl="1">
              <a:lnSpc>
                <a:spcPts val="4620"/>
              </a:lnSpc>
              <a:buFont typeface="Arial"/>
              <a:buChar char="•"/>
            </a:pPr>
            <a:r>
              <a:rPr lang="en-US" sz="3300">
                <a:solidFill>
                  <a:srgbClr val="364968"/>
                </a:solidFill>
                <a:latin typeface="TT Hoves"/>
                <a:ea typeface="TT Hoves"/>
                <a:cs typeface="TT Hoves"/>
                <a:sym typeface="TT Hoves"/>
              </a:rPr>
              <a:t>Tài liệu thư viện: </a:t>
            </a:r>
            <a:r>
              <a:rPr lang="en-US" sz="3300" u="sng">
                <a:solidFill>
                  <a:srgbClr val="364968"/>
                </a:solidFill>
                <a:latin typeface="TT Hoves"/>
                <a:ea typeface="TT Hoves"/>
                <a:cs typeface="TT Hoves"/>
                <a:sym typeface="TT Hoves"/>
                <a:hlinkClick r:id="rId4" tooltip="https://pypi.org/project/pyOpenAnnotate/"/>
              </a:rPr>
              <a:t>pypi.org/project/pyOpenAnnotate</a:t>
            </a:r>
          </a:p>
          <a:p>
            <a:pPr algn="l" marL="712480" indent="-356240" lvl="1">
              <a:lnSpc>
                <a:spcPts val="4620"/>
              </a:lnSpc>
              <a:buFont typeface="Arial"/>
              <a:buChar char="•"/>
            </a:pPr>
            <a:r>
              <a:rPr lang="en-US" sz="3300">
                <a:solidFill>
                  <a:srgbClr val="364968"/>
                </a:solidFill>
                <a:latin typeface="TT Hoves"/>
                <a:ea typeface="TT Hoves"/>
                <a:cs typeface="TT Hoves"/>
                <a:sym typeface="TT Hoves"/>
              </a:rPr>
              <a:t>Bạn có thể tải hình ảnh vào một thư mục rồi chạy lệnh sau để bắt đầu gắn nhãn cho các khung giới hạn cho hình ảnh:</a:t>
            </a:r>
          </a:p>
          <a:p>
            <a:pPr algn="l" marL="712480" indent="-356240" lvl="1">
              <a:lnSpc>
                <a:spcPts val="4620"/>
              </a:lnSpc>
              <a:buFont typeface="Arial"/>
              <a:buChar char="•"/>
            </a:pPr>
            <a:r>
              <a:rPr lang="en-US" b="true" sz="3300" u="sng">
                <a:solidFill>
                  <a:srgbClr val="364968"/>
                </a:solidFill>
                <a:latin typeface="TT Hoves Bold"/>
                <a:ea typeface="TT Hoves Bold"/>
                <a:cs typeface="TT Hoves Bold"/>
                <a:sym typeface="TT Hoves Bold"/>
              </a:rPr>
              <a:t>!annotate --img /path/to/directory/Images</a:t>
            </a:r>
          </a:p>
          <a:p>
            <a:pPr algn="l">
              <a:lnSpc>
                <a:spcPts val="4620"/>
              </a:lnSpc>
            </a:pPr>
          </a:p>
        </p:txBody>
      </p:sp>
      <p:sp>
        <p:nvSpPr>
          <p:cNvPr name="TextBox 7" id="7"/>
          <p:cNvSpPr txBox="true"/>
          <p:nvPr/>
        </p:nvSpPr>
        <p:spPr>
          <a:xfrm rot="0">
            <a:off x="1274481" y="1238250"/>
            <a:ext cx="15507532" cy="1020438"/>
          </a:xfrm>
          <a:prstGeom prst="rect">
            <a:avLst/>
          </a:prstGeom>
        </p:spPr>
        <p:txBody>
          <a:bodyPr anchor="t" rtlCol="false" tIns="0" lIns="0" bIns="0" rIns="0">
            <a:spAutoFit/>
          </a:bodyPr>
          <a:lstStyle/>
          <a:p>
            <a:pPr algn="ctr">
              <a:lnSpc>
                <a:spcPts val="7360"/>
              </a:lnSpc>
            </a:pPr>
            <a:r>
              <a:rPr lang="en-US" sz="8000">
                <a:solidFill>
                  <a:srgbClr val="364968"/>
                </a:solidFill>
                <a:latin typeface="Cooper BT Heavy"/>
                <a:ea typeface="Cooper BT Heavy"/>
                <a:cs typeface="Cooper BT Heavy"/>
                <a:sym typeface="Cooper BT Heavy"/>
              </a:rPr>
              <a:t>pyOpenAnnotate</a:t>
            </a:r>
          </a:p>
        </p:txBody>
      </p:sp>
      <p:sp>
        <p:nvSpPr>
          <p:cNvPr name="Freeform 8" id="8"/>
          <p:cNvSpPr/>
          <p:nvPr/>
        </p:nvSpPr>
        <p:spPr>
          <a:xfrm flipH="false" flipV="true" rot="0">
            <a:off x="15691413" y="0"/>
            <a:ext cx="2644212" cy="4114800"/>
          </a:xfrm>
          <a:custGeom>
            <a:avLst/>
            <a:gdLst/>
            <a:ahLst/>
            <a:cxnLst/>
            <a:rect r="r" b="b" t="t" l="l"/>
            <a:pathLst>
              <a:path h="4114800" w="2644212">
                <a:moveTo>
                  <a:pt x="0" y="4114800"/>
                </a:moveTo>
                <a:lnTo>
                  <a:pt x="2644212" y="4114800"/>
                </a:lnTo>
                <a:lnTo>
                  <a:pt x="2644212"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DAG1ui80TOI</dc:identifier>
  <dcterms:modified xsi:type="dcterms:W3CDTF">2011-08-01T06:04:30Z</dcterms:modified>
  <cp:revision>1</cp:revision>
  <dc:title>Seminar_Pattern_Recognition</dc:title>
</cp:coreProperties>
</file>